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y="7562850" cx="10693400"/>
  <p:notesSz cx="10693400" cy="7562850"/>
  <p:embeddedFontLst>
    <p:embeddedFont>
      <p:font typeface="Tahoma"/>
      <p:regular r:id="rId23"/>
      <p:bold r:id="rId24"/>
    </p:embeddedFont>
    <p:embeddedFont>
      <p:font typeface="Poppins Medium"/>
      <p:regular r:id="rId25"/>
      <p:bold r:id="rId26"/>
      <p:italic r:id="rId27"/>
      <p:boldItalic r:id="rId28"/>
    </p:embeddedFont>
    <p:embeddedFont>
      <p:font typeface="Poppins SemiBold"/>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0">
          <p15:clr>
            <a:srgbClr val="A4A3A4"/>
          </p15:clr>
        </p15:guide>
        <p15:guide id="2" pos="2160">
          <p15:clr>
            <a:srgbClr val="A4A3A4"/>
          </p15:clr>
        </p15:guide>
      </p15:sldGuideLst>
    </p:ext>
    <p:ext uri="GoogleSlidesCustomDataVersion2">
      <go:slidesCustomData xmlns:go="http://customooxmlschemas.google.com/" r:id="rId33" roundtripDataSignature="AMtx7mj7mBIAVzfIDgqI53yjIkvnpBhyb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973D482-9DC0-4E8B-8CD3-AEBD17E556BE}">
  <a:tblStyle styleId="{A973D482-9DC0-4E8B-8CD3-AEBD17E556BE}" styleName="Table_0">
    <a:wholeTbl>
      <a:tcTxStyle b="off" i="off">
        <a:font>
          <a:latin typeface="Calibri"/>
          <a:ea typeface="Calibri"/>
          <a:cs typeface="Calibri"/>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orient="horz"/>
        <p:guide pos="216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Tahoma-bold.fntdata"/><Relationship Id="rId23" Type="http://schemas.openxmlformats.org/officeDocument/2006/relationships/font" Target="fonts/Tahoma-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PoppinsMedium-bold.fntdata"/><Relationship Id="rId25" Type="http://schemas.openxmlformats.org/officeDocument/2006/relationships/font" Target="fonts/PoppinsMedium-regular.fntdata"/><Relationship Id="rId28" Type="http://schemas.openxmlformats.org/officeDocument/2006/relationships/font" Target="fonts/PoppinsMedium-boldItalic.fntdata"/><Relationship Id="rId27" Type="http://schemas.openxmlformats.org/officeDocument/2006/relationships/font" Target="fonts/PoppinsMedium-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PoppinsSemiBold-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PoppinsSemiBold-italic.fntdata"/><Relationship Id="rId30" Type="http://schemas.openxmlformats.org/officeDocument/2006/relationships/font" Target="fonts/PoppinsSemiBold-bold.fntdata"/><Relationship Id="rId11" Type="http://schemas.openxmlformats.org/officeDocument/2006/relationships/slide" Target="slides/slide5.xml"/><Relationship Id="rId33" Type="http://customschemas.google.com/relationships/presentationmetadata" Target="metadata"/><Relationship Id="rId10" Type="http://schemas.openxmlformats.org/officeDocument/2006/relationships/slide" Target="slides/slide4.xml"/><Relationship Id="rId32" Type="http://schemas.openxmlformats.org/officeDocument/2006/relationships/font" Target="fonts/PoppinsSemiBold-bold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782575" y="567200"/>
            <a:ext cx="7129275" cy="2836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1069325" y="3592350"/>
            <a:ext cx="8554700" cy="3403275"/>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p1:notes"/>
          <p:cNvSpPr txBox="1"/>
          <p:nvPr>
            <p:ph idx="1" type="body"/>
          </p:nvPr>
        </p:nvSpPr>
        <p:spPr>
          <a:xfrm>
            <a:off x="1069325" y="3592350"/>
            <a:ext cx="8554700" cy="3403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1:notes"/>
          <p:cNvSpPr/>
          <p:nvPr>
            <p:ph idx="2" type="sldImg"/>
          </p:nvPr>
        </p:nvSpPr>
        <p:spPr>
          <a:xfrm>
            <a:off x="1782575" y="567200"/>
            <a:ext cx="7129275" cy="28360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2:notes"/>
          <p:cNvSpPr txBox="1"/>
          <p:nvPr>
            <p:ph idx="1" type="body"/>
          </p:nvPr>
        </p:nvSpPr>
        <p:spPr>
          <a:xfrm>
            <a:off x="1069325" y="3592350"/>
            <a:ext cx="8554700" cy="3403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2:notes"/>
          <p:cNvSpPr/>
          <p:nvPr>
            <p:ph idx="2" type="sldImg"/>
          </p:nvPr>
        </p:nvSpPr>
        <p:spPr>
          <a:xfrm>
            <a:off x="1782575" y="567200"/>
            <a:ext cx="7129275" cy="28360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3:notes"/>
          <p:cNvSpPr txBox="1"/>
          <p:nvPr>
            <p:ph idx="1" type="body"/>
          </p:nvPr>
        </p:nvSpPr>
        <p:spPr>
          <a:xfrm>
            <a:off x="1069325" y="3592350"/>
            <a:ext cx="8554700" cy="3403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notes"/>
          <p:cNvSpPr/>
          <p:nvPr>
            <p:ph idx="2" type="sldImg"/>
          </p:nvPr>
        </p:nvSpPr>
        <p:spPr>
          <a:xfrm>
            <a:off x="1782575" y="567200"/>
            <a:ext cx="7129275" cy="28360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4:notes"/>
          <p:cNvSpPr txBox="1"/>
          <p:nvPr>
            <p:ph idx="1" type="body"/>
          </p:nvPr>
        </p:nvSpPr>
        <p:spPr>
          <a:xfrm>
            <a:off x="1069325" y="3592350"/>
            <a:ext cx="8554700" cy="3403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4:notes"/>
          <p:cNvSpPr/>
          <p:nvPr>
            <p:ph idx="2" type="sldImg"/>
          </p:nvPr>
        </p:nvSpPr>
        <p:spPr>
          <a:xfrm>
            <a:off x="1782575" y="567200"/>
            <a:ext cx="7129275" cy="28360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5:notes"/>
          <p:cNvSpPr txBox="1"/>
          <p:nvPr>
            <p:ph idx="1" type="body"/>
          </p:nvPr>
        </p:nvSpPr>
        <p:spPr>
          <a:xfrm>
            <a:off x="1069325" y="3592350"/>
            <a:ext cx="8554700" cy="3403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5:notes"/>
          <p:cNvSpPr/>
          <p:nvPr>
            <p:ph idx="2" type="sldImg"/>
          </p:nvPr>
        </p:nvSpPr>
        <p:spPr>
          <a:xfrm>
            <a:off x="1782575" y="567200"/>
            <a:ext cx="7129275" cy="28360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6:notes"/>
          <p:cNvSpPr txBox="1"/>
          <p:nvPr>
            <p:ph idx="1" type="body"/>
          </p:nvPr>
        </p:nvSpPr>
        <p:spPr>
          <a:xfrm>
            <a:off x="1069325" y="3592350"/>
            <a:ext cx="8554700" cy="3403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6:notes"/>
          <p:cNvSpPr/>
          <p:nvPr>
            <p:ph idx="2" type="sldImg"/>
          </p:nvPr>
        </p:nvSpPr>
        <p:spPr>
          <a:xfrm>
            <a:off x="1782575" y="567200"/>
            <a:ext cx="7129275" cy="28360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7:notes"/>
          <p:cNvSpPr txBox="1"/>
          <p:nvPr>
            <p:ph idx="1" type="body"/>
          </p:nvPr>
        </p:nvSpPr>
        <p:spPr>
          <a:xfrm>
            <a:off x="1069325" y="3592350"/>
            <a:ext cx="8554700" cy="3403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7:notes"/>
          <p:cNvSpPr/>
          <p:nvPr>
            <p:ph idx="2" type="sldImg"/>
          </p:nvPr>
        </p:nvSpPr>
        <p:spPr>
          <a:xfrm>
            <a:off x="1782575" y="567200"/>
            <a:ext cx="7129275" cy="28360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8:notes"/>
          <p:cNvSpPr txBox="1"/>
          <p:nvPr>
            <p:ph idx="1" type="body"/>
          </p:nvPr>
        </p:nvSpPr>
        <p:spPr>
          <a:xfrm>
            <a:off x="1069325" y="3592350"/>
            <a:ext cx="8554700" cy="3403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8:notes"/>
          <p:cNvSpPr/>
          <p:nvPr>
            <p:ph idx="2" type="sldImg"/>
          </p:nvPr>
        </p:nvSpPr>
        <p:spPr>
          <a:xfrm>
            <a:off x="1782575" y="567200"/>
            <a:ext cx="7129275" cy="28360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9:notes"/>
          <p:cNvSpPr txBox="1"/>
          <p:nvPr>
            <p:ph idx="1" type="body"/>
          </p:nvPr>
        </p:nvSpPr>
        <p:spPr>
          <a:xfrm>
            <a:off x="1069325" y="3592350"/>
            <a:ext cx="8554700" cy="3403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9:notes"/>
          <p:cNvSpPr/>
          <p:nvPr>
            <p:ph idx="2" type="sldImg"/>
          </p:nvPr>
        </p:nvSpPr>
        <p:spPr>
          <a:xfrm>
            <a:off x="1782575" y="567200"/>
            <a:ext cx="7129275" cy="28360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10:notes"/>
          <p:cNvSpPr txBox="1"/>
          <p:nvPr>
            <p:ph idx="1" type="body"/>
          </p:nvPr>
        </p:nvSpPr>
        <p:spPr>
          <a:xfrm>
            <a:off x="1069325" y="3592350"/>
            <a:ext cx="8554700" cy="3403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0:notes"/>
          <p:cNvSpPr/>
          <p:nvPr>
            <p:ph idx="2" type="sldImg"/>
          </p:nvPr>
        </p:nvSpPr>
        <p:spPr>
          <a:xfrm>
            <a:off x="1782575" y="567200"/>
            <a:ext cx="7129275" cy="28360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11:notes"/>
          <p:cNvSpPr txBox="1"/>
          <p:nvPr>
            <p:ph idx="1" type="body"/>
          </p:nvPr>
        </p:nvSpPr>
        <p:spPr>
          <a:xfrm>
            <a:off x="1069325" y="3592350"/>
            <a:ext cx="8554700" cy="3403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1:notes"/>
          <p:cNvSpPr/>
          <p:nvPr>
            <p:ph idx="2" type="sldImg"/>
          </p:nvPr>
        </p:nvSpPr>
        <p:spPr>
          <a:xfrm>
            <a:off x="1782575" y="567200"/>
            <a:ext cx="7129275" cy="28360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12:notes"/>
          <p:cNvSpPr txBox="1"/>
          <p:nvPr>
            <p:ph idx="1" type="body"/>
          </p:nvPr>
        </p:nvSpPr>
        <p:spPr>
          <a:xfrm>
            <a:off x="1069325" y="3592350"/>
            <a:ext cx="8554700" cy="3403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2:notes"/>
          <p:cNvSpPr/>
          <p:nvPr>
            <p:ph idx="2" type="sldImg"/>
          </p:nvPr>
        </p:nvSpPr>
        <p:spPr>
          <a:xfrm>
            <a:off x="1782575" y="567200"/>
            <a:ext cx="7129275" cy="28360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3:notes"/>
          <p:cNvSpPr txBox="1"/>
          <p:nvPr>
            <p:ph idx="1" type="body"/>
          </p:nvPr>
        </p:nvSpPr>
        <p:spPr>
          <a:xfrm>
            <a:off x="1069325" y="3592350"/>
            <a:ext cx="8554700" cy="3403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3:notes"/>
          <p:cNvSpPr/>
          <p:nvPr>
            <p:ph idx="2" type="sldImg"/>
          </p:nvPr>
        </p:nvSpPr>
        <p:spPr>
          <a:xfrm>
            <a:off x="1782575" y="567200"/>
            <a:ext cx="7129275" cy="28360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4:notes"/>
          <p:cNvSpPr txBox="1"/>
          <p:nvPr>
            <p:ph idx="1" type="body"/>
          </p:nvPr>
        </p:nvSpPr>
        <p:spPr>
          <a:xfrm>
            <a:off x="1069325" y="3592350"/>
            <a:ext cx="8554700" cy="3403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4:notes"/>
          <p:cNvSpPr/>
          <p:nvPr>
            <p:ph idx="2" type="sldImg"/>
          </p:nvPr>
        </p:nvSpPr>
        <p:spPr>
          <a:xfrm>
            <a:off x="1782575" y="567200"/>
            <a:ext cx="7129275" cy="28360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5:notes"/>
          <p:cNvSpPr txBox="1"/>
          <p:nvPr>
            <p:ph idx="1" type="body"/>
          </p:nvPr>
        </p:nvSpPr>
        <p:spPr>
          <a:xfrm>
            <a:off x="1069325" y="3592350"/>
            <a:ext cx="8554700" cy="3403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5:notes"/>
          <p:cNvSpPr/>
          <p:nvPr>
            <p:ph idx="2" type="sldImg"/>
          </p:nvPr>
        </p:nvSpPr>
        <p:spPr>
          <a:xfrm>
            <a:off x="1782575" y="567200"/>
            <a:ext cx="7129275" cy="28360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6:notes"/>
          <p:cNvSpPr txBox="1"/>
          <p:nvPr>
            <p:ph idx="1" type="body"/>
          </p:nvPr>
        </p:nvSpPr>
        <p:spPr>
          <a:xfrm>
            <a:off x="1069325" y="3592350"/>
            <a:ext cx="8554700" cy="34032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6:notes"/>
          <p:cNvSpPr/>
          <p:nvPr>
            <p:ph idx="2" type="sldImg"/>
          </p:nvPr>
        </p:nvSpPr>
        <p:spPr>
          <a:xfrm>
            <a:off x="1782575" y="567200"/>
            <a:ext cx="7129275" cy="28360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obj">
  <p:cSld name="OBJECT">
    <p:bg>
      <p:bgPr>
        <a:solidFill>
          <a:schemeClr val="lt1"/>
        </a:solidFill>
      </p:bgPr>
    </p:bg>
    <p:spTree>
      <p:nvGrpSpPr>
        <p:cNvPr id="16" name="Shape 16"/>
        <p:cNvGrpSpPr/>
        <p:nvPr/>
      </p:nvGrpSpPr>
      <p:grpSpPr>
        <a:xfrm>
          <a:off x="0" y="0"/>
          <a:ext cx="0" cy="0"/>
          <a:chOff x="0" y="0"/>
          <a:chExt cx="0" cy="0"/>
        </a:xfrm>
      </p:grpSpPr>
      <p:pic>
        <p:nvPicPr>
          <p:cNvPr id="17" name="Google Shape;17;p18"/>
          <p:cNvPicPr preferRelativeResize="0"/>
          <p:nvPr/>
        </p:nvPicPr>
        <p:blipFill rotWithShape="1">
          <a:blip r:embed="rId2">
            <a:alphaModFix/>
          </a:blip>
          <a:srcRect b="0" l="0" r="0" t="0"/>
          <a:stretch/>
        </p:blipFill>
        <p:spPr>
          <a:xfrm>
            <a:off x="0" y="775474"/>
            <a:ext cx="10690860" cy="6013691"/>
          </a:xfrm>
          <a:prstGeom prst="rect">
            <a:avLst/>
          </a:prstGeom>
          <a:noFill/>
          <a:ln>
            <a:noFill/>
          </a:ln>
        </p:spPr>
      </p:pic>
      <p:sp>
        <p:nvSpPr>
          <p:cNvPr id="18" name="Google Shape;18;p18"/>
          <p:cNvSpPr txBox="1"/>
          <p:nvPr>
            <p:ph idx="11" type="ftr"/>
          </p:nvPr>
        </p:nvSpPr>
        <p:spPr>
          <a:xfrm>
            <a:off x="3635756" y="7033450"/>
            <a:ext cx="3421888" cy="378142"/>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18"/>
          <p:cNvSpPr txBox="1"/>
          <p:nvPr>
            <p:ph idx="10" type="dt"/>
          </p:nvPr>
        </p:nvSpPr>
        <p:spPr>
          <a:xfrm>
            <a:off x="534670" y="7033450"/>
            <a:ext cx="2459482" cy="378142"/>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18"/>
          <p:cNvSpPr txBox="1"/>
          <p:nvPr>
            <p:ph idx="12" type="sldNum"/>
          </p:nvPr>
        </p:nvSpPr>
        <p:spPr>
          <a:xfrm>
            <a:off x="7699248" y="7033450"/>
            <a:ext cx="2459482" cy="378142"/>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1" name="Shape 21"/>
        <p:cNvGrpSpPr/>
        <p:nvPr/>
      </p:nvGrpSpPr>
      <p:grpSpPr>
        <a:xfrm>
          <a:off x="0" y="0"/>
          <a:ext cx="0" cy="0"/>
          <a:chOff x="0" y="0"/>
          <a:chExt cx="0" cy="0"/>
        </a:xfrm>
      </p:grpSpPr>
      <p:sp>
        <p:nvSpPr>
          <p:cNvPr id="22" name="Google Shape;22;p19"/>
          <p:cNvSpPr txBox="1"/>
          <p:nvPr>
            <p:ph type="title"/>
          </p:nvPr>
        </p:nvSpPr>
        <p:spPr>
          <a:xfrm>
            <a:off x="231013" y="884808"/>
            <a:ext cx="10231373" cy="45339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280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9"/>
          <p:cNvSpPr txBox="1"/>
          <p:nvPr>
            <p:ph idx="1" type="body"/>
          </p:nvPr>
        </p:nvSpPr>
        <p:spPr>
          <a:xfrm>
            <a:off x="406400" y="2087041"/>
            <a:ext cx="10001250" cy="4524375"/>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1" i="0" sz="1650">
                <a:solidFill>
                  <a:schemeClr val="dk1"/>
                </a:solidFill>
                <a:latin typeface="Arial"/>
                <a:ea typeface="Arial"/>
                <a:cs typeface="Arial"/>
                <a:sym typeface="Arial"/>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4" name="Google Shape;24;p19"/>
          <p:cNvSpPr txBox="1"/>
          <p:nvPr>
            <p:ph idx="11" type="ftr"/>
          </p:nvPr>
        </p:nvSpPr>
        <p:spPr>
          <a:xfrm>
            <a:off x="3635756" y="7033450"/>
            <a:ext cx="3421888" cy="378142"/>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19"/>
          <p:cNvSpPr txBox="1"/>
          <p:nvPr>
            <p:ph idx="10" type="dt"/>
          </p:nvPr>
        </p:nvSpPr>
        <p:spPr>
          <a:xfrm>
            <a:off x="534670" y="7033450"/>
            <a:ext cx="2459482" cy="378142"/>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19"/>
          <p:cNvSpPr txBox="1"/>
          <p:nvPr>
            <p:ph idx="12" type="sldNum"/>
          </p:nvPr>
        </p:nvSpPr>
        <p:spPr>
          <a:xfrm>
            <a:off x="7699248" y="7033450"/>
            <a:ext cx="2459482" cy="378142"/>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bg>
      <p:bgPr>
        <a:solidFill>
          <a:schemeClr val="lt1"/>
        </a:solidFill>
      </p:bgPr>
    </p:bg>
    <p:spTree>
      <p:nvGrpSpPr>
        <p:cNvPr id="27" name="Shape 27"/>
        <p:cNvGrpSpPr/>
        <p:nvPr/>
      </p:nvGrpSpPr>
      <p:grpSpPr>
        <a:xfrm>
          <a:off x="0" y="0"/>
          <a:ext cx="0" cy="0"/>
          <a:chOff x="0" y="0"/>
          <a:chExt cx="0" cy="0"/>
        </a:xfrm>
      </p:grpSpPr>
      <p:sp>
        <p:nvSpPr>
          <p:cNvPr id="28" name="Google Shape;28;p20"/>
          <p:cNvSpPr txBox="1"/>
          <p:nvPr>
            <p:ph type="ctrTitle"/>
          </p:nvPr>
        </p:nvSpPr>
        <p:spPr>
          <a:xfrm>
            <a:off x="1157732" y="1265808"/>
            <a:ext cx="2276475" cy="50673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280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0"/>
          <p:cNvSpPr txBox="1"/>
          <p:nvPr>
            <p:ph idx="1" type="subTitle"/>
          </p:nvPr>
        </p:nvSpPr>
        <p:spPr>
          <a:xfrm>
            <a:off x="1604010" y="4235196"/>
            <a:ext cx="7485380" cy="1890712"/>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1650">
                <a:solidFill>
                  <a:schemeClr val="dk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0"/>
          <p:cNvSpPr txBox="1"/>
          <p:nvPr>
            <p:ph idx="11" type="ftr"/>
          </p:nvPr>
        </p:nvSpPr>
        <p:spPr>
          <a:xfrm>
            <a:off x="3635756" y="7033450"/>
            <a:ext cx="3421888" cy="378142"/>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20"/>
          <p:cNvSpPr txBox="1"/>
          <p:nvPr>
            <p:ph idx="10" type="dt"/>
          </p:nvPr>
        </p:nvSpPr>
        <p:spPr>
          <a:xfrm>
            <a:off x="534670" y="7033450"/>
            <a:ext cx="2459482" cy="378142"/>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20"/>
          <p:cNvSpPr txBox="1"/>
          <p:nvPr>
            <p:ph idx="12" type="sldNum"/>
          </p:nvPr>
        </p:nvSpPr>
        <p:spPr>
          <a:xfrm>
            <a:off x="7699248" y="7033450"/>
            <a:ext cx="2459482" cy="378142"/>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33" name="Shape 33"/>
        <p:cNvGrpSpPr/>
        <p:nvPr/>
      </p:nvGrpSpPr>
      <p:grpSpPr>
        <a:xfrm>
          <a:off x="0" y="0"/>
          <a:ext cx="0" cy="0"/>
          <a:chOff x="0" y="0"/>
          <a:chExt cx="0" cy="0"/>
        </a:xfrm>
      </p:grpSpPr>
      <p:sp>
        <p:nvSpPr>
          <p:cNvPr id="34" name="Google Shape;34;p21"/>
          <p:cNvSpPr txBox="1"/>
          <p:nvPr>
            <p:ph type="title"/>
          </p:nvPr>
        </p:nvSpPr>
        <p:spPr>
          <a:xfrm>
            <a:off x="231013" y="884808"/>
            <a:ext cx="10231373" cy="45339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280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1"/>
          <p:cNvSpPr txBox="1"/>
          <p:nvPr>
            <p:ph idx="1" type="body"/>
          </p:nvPr>
        </p:nvSpPr>
        <p:spPr>
          <a:xfrm>
            <a:off x="534670" y="1739455"/>
            <a:ext cx="4651629" cy="4991481"/>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6" name="Google Shape;36;p21"/>
          <p:cNvSpPr txBox="1"/>
          <p:nvPr>
            <p:ph idx="2" type="body"/>
          </p:nvPr>
        </p:nvSpPr>
        <p:spPr>
          <a:xfrm>
            <a:off x="5507101" y="1739455"/>
            <a:ext cx="4651629" cy="4991481"/>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7" name="Google Shape;37;p21"/>
          <p:cNvSpPr txBox="1"/>
          <p:nvPr>
            <p:ph idx="11" type="ftr"/>
          </p:nvPr>
        </p:nvSpPr>
        <p:spPr>
          <a:xfrm>
            <a:off x="3635756" y="7033450"/>
            <a:ext cx="3421888" cy="378142"/>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21"/>
          <p:cNvSpPr txBox="1"/>
          <p:nvPr>
            <p:ph idx="10" type="dt"/>
          </p:nvPr>
        </p:nvSpPr>
        <p:spPr>
          <a:xfrm>
            <a:off x="534670" y="7033450"/>
            <a:ext cx="2459482" cy="378142"/>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21"/>
          <p:cNvSpPr txBox="1"/>
          <p:nvPr>
            <p:ph idx="12" type="sldNum"/>
          </p:nvPr>
        </p:nvSpPr>
        <p:spPr>
          <a:xfrm>
            <a:off x="7699248" y="7033450"/>
            <a:ext cx="2459482" cy="378142"/>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p:cSld name="Title Only">
    <p:bg>
      <p:bgPr>
        <a:solidFill>
          <a:schemeClr val="lt1"/>
        </a:solidFill>
      </p:bgPr>
    </p:bg>
    <p:spTree>
      <p:nvGrpSpPr>
        <p:cNvPr id="40" name="Shape 40"/>
        <p:cNvGrpSpPr/>
        <p:nvPr/>
      </p:nvGrpSpPr>
      <p:grpSpPr>
        <a:xfrm>
          <a:off x="0" y="0"/>
          <a:ext cx="0" cy="0"/>
          <a:chOff x="0" y="0"/>
          <a:chExt cx="0" cy="0"/>
        </a:xfrm>
      </p:grpSpPr>
      <p:pic>
        <p:nvPicPr>
          <p:cNvPr id="41" name="Google Shape;41;p22"/>
          <p:cNvPicPr preferRelativeResize="0"/>
          <p:nvPr/>
        </p:nvPicPr>
        <p:blipFill rotWithShape="1">
          <a:blip r:embed="rId2">
            <a:alphaModFix/>
          </a:blip>
          <a:srcRect b="0" l="0" r="0" t="0"/>
          <a:stretch/>
        </p:blipFill>
        <p:spPr>
          <a:xfrm>
            <a:off x="0" y="784592"/>
            <a:ext cx="10690860" cy="6004572"/>
          </a:xfrm>
          <a:prstGeom prst="rect">
            <a:avLst/>
          </a:prstGeom>
          <a:noFill/>
          <a:ln>
            <a:noFill/>
          </a:ln>
        </p:spPr>
      </p:pic>
      <p:sp>
        <p:nvSpPr>
          <p:cNvPr id="42" name="Google Shape;42;p22"/>
          <p:cNvSpPr txBox="1"/>
          <p:nvPr>
            <p:ph type="title"/>
          </p:nvPr>
        </p:nvSpPr>
        <p:spPr>
          <a:xfrm>
            <a:off x="231013" y="884808"/>
            <a:ext cx="10231373" cy="45339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280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22"/>
          <p:cNvSpPr txBox="1"/>
          <p:nvPr>
            <p:ph idx="11" type="ftr"/>
          </p:nvPr>
        </p:nvSpPr>
        <p:spPr>
          <a:xfrm>
            <a:off x="3635756" y="7033450"/>
            <a:ext cx="3421888" cy="378142"/>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22"/>
          <p:cNvSpPr txBox="1"/>
          <p:nvPr>
            <p:ph idx="10" type="dt"/>
          </p:nvPr>
        </p:nvSpPr>
        <p:spPr>
          <a:xfrm>
            <a:off x="534670" y="7033450"/>
            <a:ext cx="2459482" cy="378142"/>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22"/>
          <p:cNvSpPr txBox="1"/>
          <p:nvPr>
            <p:ph idx="12" type="sldNum"/>
          </p:nvPr>
        </p:nvSpPr>
        <p:spPr>
          <a:xfrm>
            <a:off x="7699248" y="7033450"/>
            <a:ext cx="2459482" cy="378142"/>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pic>
        <p:nvPicPr>
          <p:cNvPr id="6" name="Google Shape;6;p17"/>
          <p:cNvPicPr preferRelativeResize="0"/>
          <p:nvPr/>
        </p:nvPicPr>
        <p:blipFill rotWithShape="1">
          <a:blip r:embed="rId1">
            <a:alphaModFix/>
          </a:blip>
          <a:srcRect b="0" l="0" r="0" t="0"/>
          <a:stretch/>
        </p:blipFill>
        <p:spPr>
          <a:xfrm>
            <a:off x="3700259" y="2758211"/>
            <a:ext cx="6449555" cy="4030954"/>
          </a:xfrm>
          <a:prstGeom prst="rect">
            <a:avLst/>
          </a:prstGeom>
          <a:noFill/>
          <a:ln>
            <a:noFill/>
          </a:ln>
        </p:spPr>
      </p:pic>
      <p:sp>
        <p:nvSpPr>
          <p:cNvPr id="7" name="Google Shape;7;p17"/>
          <p:cNvSpPr/>
          <p:nvPr/>
        </p:nvSpPr>
        <p:spPr>
          <a:xfrm>
            <a:off x="0" y="1482597"/>
            <a:ext cx="807720" cy="189230"/>
          </a:xfrm>
          <a:custGeom>
            <a:rect b="b" l="l" r="r" t="t"/>
            <a:pathLst>
              <a:path extrusionOk="0" h="189230" w="807720">
                <a:moveTo>
                  <a:pt x="0" y="188849"/>
                </a:moveTo>
                <a:lnTo>
                  <a:pt x="807720" y="188849"/>
                </a:lnTo>
                <a:lnTo>
                  <a:pt x="807720" y="0"/>
                </a:lnTo>
                <a:lnTo>
                  <a:pt x="0" y="0"/>
                </a:lnTo>
                <a:lnTo>
                  <a:pt x="0" y="188849"/>
                </a:lnTo>
                <a:close/>
              </a:path>
            </a:pathLst>
          </a:custGeom>
          <a:solidFill>
            <a:srgbClr val="80825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8" name="Google Shape;8;p17"/>
          <p:cNvSpPr/>
          <p:nvPr/>
        </p:nvSpPr>
        <p:spPr>
          <a:xfrm>
            <a:off x="807719" y="1482597"/>
            <a:ext cx="828040" cy="189230"/>
          </a:xfrm>
          <a:custGeom>
            <a:rect b="b" l="l" r="r" t="t"/>
            <a:pathLst>
              <a:path extrusionOk="0" h="189230" w="828039">
                <a:moveTo>
                  <a:pt x="827532" y="0"/>
                </a:moveTo>
                <a:lnTo>
                  <a:pt x="0" y="0"/>
                </a:lnTo>
                <a:lnTo>
                  <a:pt x="0" y="188849"/>
                </a:lnTo>
                <a:lnTo>
                  <a:pt x="827532" y="188849"/>
                </a:lnTo>
                <a:lnTo>
                  <a:pt x="827532" y="0"/>
                </a:lnTo>
                <a:close/>
              </a:path>
            </a:pathLst>
          </a:custGeom>
          <a:solidFill>
            <a:srgbClr val="4B6AA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9" name="Google Shape;9;p17"/>
          <p:cNvSpPr/>
          <p:nvPr/>
        </p:nvSpPr>
        <p:spPr>
          <a:xfrm>
            <a:off x="1624583" y="1484121"/>
            <a:ext cx="827405" cy="182880"/>
          </a:xfrm>
          <a:custGeom>
            <a:rect b="b" l="l" r="r" t="t"/>
            <a:pathLst>
              <a:path extrusionOk="0" h="182880" w="827405">
                <a:moveTo>
                  <a:pt x="0" y="182879"/>
                </a:moveTo>
                <a:lnTo>
                  <a:pt x="827404" y="182879"/>
                </a:lnTo>
                <a:lnTo>
                  <a:pt x="827404" y="0"/>
                </a:lnTo>
                <a:lnTo>
                  <a:pt x="0" y="0"/>
                </a:lnTo>
                <a:lnTo>
                  <a:pt x="0" y="182879"/>
                </a:lnTo>
                <a:close/>
              </a:path>
            </a:pathLst>
          </a:custGeom>
          <a:solidFill>
            <a:srgbClr val="EE5336"/>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0" name="Google Shape;10;p17"/>
          <p:cNvSpPr/>
          <p:nvPr/>
        </p:nvSpPr>
        <p:spPr>
          <a:xfrm>
            <a:off x="2441320" y="1482597"/>
            <a:ext cx="8249920" cy="189230"/>
          </a:xfrm>
          <a:custGeom>
            <a:rect b="b" l="l" r="r" t="t"/>
            <a:pathLst>
              <a:path extrusionOk="0" h="189230" w="8249920">
                <a:moveTo>
                  <a:pt x="8249411" y="0"/>
                </a:moveTo>
                <a:lnTo>
                  <a:pt x="0" y="0"/>
                </a:lnTo>
                <a:lnTo>
                  <a:pt x="0" y="188849"/>
                </a:lnTo>
                <a:lnTo>
                  <a:pt x="8249411" y="188849"/>
                </a:lnTo>
                <a:lnTo>
                  <a:pt x="8249411" y="0"/>
                </a:lnTo>
                <a:close/>
              </a:path>
            </a:pathLst>
          </a:custGeom>
          <a:solidFill>
            <a:srgbClr val="F5933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1" name="Google Shape;11;p17"/>
          <p:cNvSpPr txBox="1"/>
          <p:nvPr>
            <p:ph type="title"/>
          </p:nvPr>
        </p:nvSpPr>
        <p:spPr>
          <a:xfrm>
            <a:off x="231013" y="884808"/>
            <a:ext cx="10231373" cy="45339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1" i="0" sz="28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17"/>
          <p:cNvSpPr txBox="1"/>
          <p:nvPr>
            <p:ph idx="1" type="body"/>
          </p:nvPr>
        </p:nvSpPr>
        <p:spPr>
          <a:xfrm>
            <a:off x="406400" y="2087041"/>
            <a:ext cx="10001250" cy="4524375"/>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400"/>
              <a:buNone/>
              <a:defRPr b="1" i="0" sz="165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13" name="Google Shape;13;p17"/>
          <p:cNvSpPr txBox="1"/>
          <p:nvPr>
            <p:ph idx="11" type="ftr"/>
          </p:nvPr>
        </p:nvSpPr>
        <p:spPr>
          <a:xfrm>
            <a:off x="3635756" y="7033450"/>
            <a:ext cx="3421888" cy="378142"/>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 name="Google Shape;14;p17"/>
          <p:cNvSpPr txBox="1"/>
          <p:nvPr>
            <p:ph idx="10" type="dt"/>
          </p:nvPr>
        </p:nvSpPr>
        <p:spPr>
          <a:xfrm>
            <a:off x="534670" y="7033450"/>
            <a:ext cx="2459482" cy="378142"/>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 name="Google Shape;15;p17"/>
          <p:cNvSpPr txBox="1"/>
          <p:nvPr>
            <p:ph idx="12" type="sldNum"/>
          </p:nvPr>
        </p:nvSpPr>
        <p:spPr>
          <a:xfrm>
            <a:off x="7699248" y="7033450"/>
            <a:ext cx="2459482" cy="378142"/>
          </a:xfrm>
          <a:prstGeom prst="rect">
            <a:avLst/>
          </a:prstGeom>
          <a:noFill/>
          <a:ln>
            <a:noFill/>
          </a:ln>
        </p:spPr>
        <p:txBody>
          <a:bodyPr anchorCtr="0" anchor="t" bIns="0" lIns="0" spcFirstLastPara="1" rIns="0" wrap="square" tIns="0">
            <a:spAutoFit/>
          </a:bodyPr>
          <a:lstStyle>
            <a:lvl1pPr indent="0" lvl="0" algn="r">
              <a:spcBef>
                <a:spcPts val="0"/>
              </a:spcBef>
              <a:buNone/>
              <a:defRPr sz="1800">
                <a:solidFill>
                  <a:srgbClr val="888888"/>
                </a:solidFill>
              </a:defRPr>
            </a:lvl1pPr>
            <a:lvl2pPr indent="0" lvl="1" algn="r">
              <a:spcBef>
                <a:spcPts val="0"/>
              </a:spcBef>
              <a:buNone/>
              <a:defRPr sz="1800">
                <a:solidFill>
                  <a:srgbClr val="888888"/>
                </a:solidFill>
              </a:defRPr>
            </a:lvl2pPr>
            <a:lvl3pPr indent="0" lvl="2" algn="r">
              <a:spcBef>
                <a:spcPts val="0"/>
              </a:spcBef>
              <a:buNone/>
              <a:defRPr sz="1800">
                <a:solidFill>
                  <a:srgbClr val="888888"/>
                </a:solidFill>
              </a:defRPr>
            </a:lvl3pPr>
            <a:lvl4pPr indent="0" lvl="3" algn="r">
              <a:spcBef>
                <a:spcPts val="0"/>
              </a:spcBef>
              <a:buNone/>
              <a:defRPr sz="1800">
                <a:solidFill>
                  <a:srgbClr val="888888"/>
                </a:solidFill>
              </a:defRPr>
            </a:lvl4pPr>
            <a:lvl5pPr indent="0" lvl="4" algn="r">
              <a:spcBef>
                <a:spcPts val="0"/>
              </a:spcBef>
              <a:buNone/>
              <a:defRPr sz="1800">
                <a:solidFill>
                  <a:srgbClr val="888888"/>
                </a:solidFill>
              </a:defRPr>
            </a:lvl5pPr>
            <a:lvl6pPr indent="0" lvl="5" algn="r">
              <a:spcBef>
                <a:spcPts val="0"/>
              </a:spcBef>
              <a:buNone/>
              <a:defRPr sz="1800">
                <a:solidFill>
                  <a:srgbClr val="888888"/>
                </a:solidFill>
              </a:defRPr>
            </a:lvl6pPr>
            <a:lvl7pPr indent="0" lvl="6" algn="r">
              <a:spcBef>
                <a:spcPts val="0"/>
              </a:spcBef>
              <a:buNone/>
              <a:defRPr sz="1800">
                <a:solidFill>
                  <a:srgbClr val="888888"/>
                </a:solidFill>
              </a:defRPr>
            </a:lvl7pPr>
            <a:lvl8pPr indent="0" lvl="7" algn="r">
              <a:spcBef>
                <a:spcPts val="0"/>
              </a:spcBef>
              <a:buNone/>
              <a:defRPr sz="1800">
                <a:solidFill>
                  <a:srgbClr val="888888"/>
                </a:solidFill>
              </a:defRPr>
            </a:lvl8pPr>
            <a:lvl9pPr indent="0" lvl="8" algn="r">
              <a:spcBef>
                <a:spcPts val="0"/>
              </a:spcBef>
              <a:buNone/>
              <a:defRPr sz="18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 name="Shape 49"/>
        <p:cNvGrpSpPr/>
        <p:nvPr/>
      </p:nvGrpSpPr>
      <p:grpSpPr>
        <a:xfrm>
          <a:off x="0" y="0"/>
          <a:ext cx="0" cy="0"/>
          <a:chOff x="0" y="0"/>
          <a:chExt cx="0" cy="0"/>
        </a:xfrm>
      </p:grpSpPr>
      <p:sp>
        <p:nvSpPr>
          <p:cNvPr id="50" name="Google Shape;50;p1"/>
          <p:cNvSpPr txBox="1"/>
          <p:nvPr/>
        </p:nvSpPr>
        <p:spPr>
          <a:xfrm>
            <a:off x="293624" y="4940172"/>
            <a:ext cx="6677659" cy="1206500"/>
          </a:xfrm>
          <a:prstGeom prst="rect">
            <a:avLst/>
          </a:prstGeom>
          <a:noFill/>
          <a:ln>
            <a:noFill/>
          </a:ln>
        </p:spPr>
        <p:txBody>
          <a:bodyPr anchorCtr="0" anchor="t" bIns="0" lIns="0" spcFirstLastPara="1" rIns="0" wrap="square" tIns="13325">
            <a:spAutoFit/>
          </a:bodyPr>
          <a:lstStyle/>
          <a:p>
            <a:pPr indent="0" lvl="0" marL="12700" rtl="0" algn="l">
              <a:lnSpc>
                <a:spcPct val="100000"/>
              </a:lnSpc>
              <a:spcBef>
                <a:spcPts val="0"/>
              </a:spcBef>
              <a:spcAft>
                <a:spcPts val="0"/>
              </a:spcAft>
              <a:buNone/>
            </a:pPr>
            <a:r>
              <a:rPr b="1" lang="en-US" sz="2800">
                <a:solidFill>
                  <a:srgbClr val="FFFFFF"/>
                </a:solidFill>
                <a:latin typeface="Calibri"/>
                <a:ea typeface="Calibri"/>
                <a:cs typeface="Calibri"/>
                <a:sym typeface="Calibri"/>
              </a:rPr>
              <a:t>UJI TUNTAS MFC FPIC – KAJIAN INDEPENDEN</a:t>
            </a:r>
            <a:endParaRPr sz="2800">
              <a:latin typeface="Calibri"/>
              <a:ea typeface="Calibri"/>
              <a:cs typeface="Calibri"/>
              <a:sym typeface="Calibri"/>
            </a:endParaRPr>
          </a:p>
          <a:p>
            <a:pPr indent="0" lvl="0" marL="12700" rtl="0" algn="l">
              <a:lnSpc>
                <a:spcPct val="100000"/>
              </a:lnSpc>
              <a:spcBef>
                <a:spcPts val="0"/>
              </a:spcBef>
              <a:spcAft>
                <a:spcPts val="0"/>
              </a:spcAft>
              <a:buNone/>
            </a:pPr>
            <a:r>
              <a:rPr lang="en-US" sz="2800">
                <a:solidFill>
                  <a:srgbClr val="FFFFFF"/>
                </a:solidFill>
                <a:latin typeface="Calibri"/>
                <a:ea typeface="Calibri"/>
                <a:cs typeface="Calibri"/>
                <a:sym typeface="Calibri"/>
              </a:rPr>
              <a:t>PROYEK GEOTHERMAL	ULUMBU</a:t>
            </a:r>
            <a:endParaRPr sz="2800">
              <a:latin typeface="Calibri"/>
              <a:ea typeface="Calibri"/>
              <a:cs typeface="Calibri"/>
              <a:sym typeface="Calibri"/>
            </a:endParaRPr>
          </a:p>
          <a:p>
            <a:pPr indent="0" lvl="0" marL="12700" rtl="0" algn="l">
              <a:lnSpc>
                <a:spcPct val="100000"/>
              </a:lnSpc>
              <a:spcBef>
                <a:spcPts val="55"/>
              </a:spcBef>
              <a:spcAft>
                <a:spcPts val="0"/>
              </a:spcAft>
              <a:buNone/>
            </a:pPr>
            <a:r>
              <a:rPr lang="en-US" sz="2100">
                <a:solidFill>
                  <a:srgbClr val="FFFFFF"/>
                </a:solidFill>
                <a:latin typeface="Calibri"/>
                <a:ea typeface="Calibri"/>
                <a:cs typeface="Calibri"/>
                <a:sym typeface="Calibri"/>
              </a:rPr>
              <a:t>ZOOM | 14 NOVEMBER 2024</a:t>
            </a:r>
            <a:endParaRPr sz="2100">
              <a:latin typeface="Calibri"/>
              <a:ea typeface="Calibri"/>
              <a:cs typeface="Calibri"/>
              <a:sym typeface="Calibri"/>
            </a:endParaRPr>
          </a:p>
        </p:txBody>
      </p:sp>
      <p:grpSp>
        <p:nvGrpSpPr>
          <p:cNvPr id="51" name="Google Shape;51;p1"/>
          <p:cNvGrpSpPr/>
          <p:nvPr/>
        </p:nvGrpSpPr>
        <p:grpSpPr>
          <a:xfrm>
            <a:off x="1523" y="921765"/>
            <a:ext cx="10689336" cy="5867400"/>
            <a:chOff x="1523" y="921765"/>
            <a:chExt cx="10689336" cy="5867400"/>
          </a:xfrm>
        </p:grpSpPr>
        <p:sp>
          <p:nvSpPr>
            <p:cNvPr id="52" name="Google Shape;52;p1"/>
            <p:cNvSpPr/>
            <p:nvPr/>
          </p:nvSpPr>
          <p:spPr>
            <a:xfrm>
              <a:off x="1523" y="6411340"/>
              <a:ext cx="5259705" cy="377825"/>
            </a:xfrm>
            <a:custGeom>
              <a:rect b="b" l="l" r="r" t="t"/>
              <a:pathLst>
                <a:path extrusionOk="0" h="377825" w="5259705">
                  <a:moveTo>
                    <a:pt x="5259197" y="0"/>
                  </a:moveTo>
                  <a:lnTo>
                    <a:pt x="0" y="0"/>
                  </a:lnTo>
                  <a:lnTo>
                    <a:pt x="0" y="377824"/>
                  </a:lnTo>
                  <a:lnTo>
                    <a:pt x="5259197" y="377824"/>
                  </a:lnTo>
                  <a:lnTo>
                    <a:pt x="5259197" y="0"/>
                  </a:lnTo>
                  <a:close/>
                </a:path>
              </a:pathLst>
            </a:custGeom>
            <a:solidFill>
              <a:srgbClr val="80825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53" name="Google Shape;53;p1"/>
            <p:cNvSpPr/>
            <p:nvPr/>
          </p:nvSpPr>
          <p:spPr>
            <a:xfrm>
              <a:off x="5260720" y="6411340"/>
              <a:ext cx="3266440" cy="377825"/>
            </a:xfrm>
            <a:custGeom>
              <a:rect b="b" l="l" r="r" t="t"/>
              <a:pathLst>
                <a:path extrusionOk="0" h="377825" w="3266440">
                  <a:moveTo>
                    <a:pt x="3265932" y="0"/>
                  </a:moveTo>
                  <a:lnTo>
                    <a:pt x="0" y="0"/>
                  </a:lnTo>
                  <a:lnTo>
                    <a:pt x="0" y="377824"/>
                  </a:lnTo>
                  <a:lnTo>
                    <a:pt x="3265932" y="377824"/>
                  </a:lnTo>
                  <a:lnTo>
                    <a:pt x="3265932" y="0"/>
                  </a:lnTo>
                  <a:close/>
                </a:path>
              </a:pathLst>
            </a:custGeom>
            <a:solidFill>
              <a:srgbClr val="4B6AA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54" name="Google Shape;54;p1"/>
            <p:cNvSpPr/>
            <p:nvPr/>
          </p:nvSpPr>
          <p:spPr>
            <a:xfrm>
              <a:off x="8526653" y="6411340"/>
              <a:ext cx="830580" cy="377825"/>
            </a:xfrm>
            <a:custGeom>
              <a:rect b="b" l="l" r="r" t="t"/>
              <a:pathLst>
                <a:path extrusionOk="0" h="377825" w="830579">
                  <a:moveTo>
                    <a:pt x="830579" y="0"/>
                  </a:moveTo>
                  <a:lnTo>
                    <a:pt x="0" y="0"/>
                  </a:lnTo>
                  <a:lnTo>
                    <a:pt x="0" y="377824"/>
                  </a:lnTo>
                  <a:lnTo>
                    <a:pt x="830579" y="377824"/>
                  </a:lnTo>
                  <a:lnTo>
                    <a:pt x="830579" y="0"/>
                  </a:lnTo>
                  <a:close/>
                </a:path>
              </a:pathLst>
            </a:custGeom>
            <a:solidFill>
              <a:srgbClr val="EF5336"/>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55" name="Google Shape;55;p1"/>
            <p:cNvSpPr/>
            <p:nvPr/>
          </p:nvSpPr>
          <p:spPr>
            <a:xfrm>
              <a:off x="9357359" y="6411340"/>
              <a:ext cx="1333500" cy="377825"/>
            </a:xfrm>
            <a:custGeom>
              <a:rect b="b" l="l" r="r" t="t"/>
              <a:pathLst>
                <a:path extrusionOk="0" h="377825" w="1333500">
                  <a:moveTo>
                    <a:pt x="1333500" y="0"/>
                  </a:moveTo>
                  <a:lnTo>
                    <a:pt x="0" y="0"/>
                  </a:lnTo>
                  <a:lnTo>
                    <a:pt x="0" y="377824"/>
                  </a:lnTo>
                  <a:lnTo>
                    <a:pt x="1333500" y="377824"/>
                  </a:lnTo>
                  <a:lnTo>
                    <a:pt x="1333500" y="0"/>
                  </a:lnTo>
                  <a:close/>
                </a:path>
              </a:pathLst>
            </a:custGeom>
            <a:solidFill>
              <a:srgbClr val="F5933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id="56" name="Google Shape;56;p1"/>
            <p:cNvPicPr preferRelativeResize="0"/>
            <p:nvPr/>
          </p:nvPicPr>
          <p:blipFill rotWithShape="1">
            <a:blip r:embed="rId3">
              <a:alphaModFix/>
            </a:blip>
            <a:srcRect b="0" l="0" r="0" t="0"/>
            <a:stretch/>
          </p:blipFill>
          <p:spPr>
            <a:xfrm>
              <a:off x="7427950" y="921765"/>
              <a:ext cx="3072396" cy="1313700"/>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2"/>
          <p:cNvSpPr txBox="1"/>
          <p:nvPr/>
        </p:nvSpPr>
        <p:spPr>
          <a:xfrm>
            <a:off x="311784" y="1895124"/>
            <a:ext cx="9787890" cy="4977645"/>
          </a:xfrm>
          <a:prstGeom prst="rect">
            <a:avLst/>
          </a:prstGeom>
          <a:noFill/>
          <a:ln>
            <a:noFill/>
          </a:ln>
        </p:spPr>
        <p:txBody>
          <a:bodyPr anchorCtr="0" anchor="t" bIns="0" lIns="0" spcFirstLastPara="1" rIns="0" wrap="square" tIns="133975">
            <a:spAutoFit/>
          </a:bodyPr>
          <a:lstStyle/>
          <a:p>
            <a:pPr indent="0" lvl="0" marL="12700" rtl="0" algn="l">
              <a:spcBef>
                <a:spcPts val="0"/>
              </a:spcBef>
              <a:spcAft>
                <a:spcPts val="0"/>
              </a:spcAft>
              <a:buNone/>
            </a:pPr>
            <a:r>
              <a:rPr b="1" lang="en-US" sz="2400">
                <a:latin typeface="Poppins Medium"/>
                <a:ea typeface="Poppins Medium"/>
                <a:cs typeface="Poppins Medium"/>
                <a:sym typeface="Poppins Medium"/>
              </a:rPr>
              <a:t>Tujuan Laporan Uji Tuntas FPIC</a:t>
            </a:r>
            <a:endParaRPr sz="2400">
              <a:latin typeface="Poppins Medium"/>
              <a:ea typeface="Poppins Medium"/>
              <a:cs typeface="Poppins Medium"/>
              <a:sym typeface="Poppins Medium"/>
            </a:endParaRPr>
          </a:p>
          <a:p>
            <a:pPr indent="-334010" lvl="0" marL="413384" marR="194310" rtl="0" algn="l">
              <a:spcBef>
                <a:spcPts val="535"/>
              </a:spcBef>
              <a:spcAft>
                <a:spcPts val="0"/>
              </a:spcAft>
              <a:buSzPts val="2400"/>
              <a:buFont typeface="Poppins Medium"/>
              <a:buChar char="●"/>
            </a:pPr>
            <a:r>
              <a:rPr lang="en-US" sz="2400">
                <a:latin typeface="Poppins Medium"/>
                <a:ea typeface="Poppins Medium"/>
                <a:cs typeface="Poppins Medium"/>
                <a:sym typeface="Poppins Medium"/>
              </a:rPr>
              <a:t>Menentukan dan mengidentifikasi tingkat kepatuhan proses FPIC yang sedang berlangsung dengan standar yang relevan, khususnya Standar Sosial Lingkungan Bank Dunia (ESS) 7, 10, dan standar sosial lain yang relevan</a:t>
            </a:r>
            <a:endParaRPr/>
          </a:p>
          <a:p>
            <a:pPr indent="-334010" lvl="0" marL="413384" rtl="0" algn="l">
              <a:spcBef>
                <a:spcPts val="910"/>
              </a:spcBef>
              <a:spcAft>
                <a:spcPts val="0"/>
              </a:spcAft>
              <a:buSzPts val="2400"/>
              <a:buFont typeface="Poppins Medium"/>
              <a:buChar char="●"/>
            </a:pPr>
            <a:r>
              <a:rPr lang="en-US" sz="2400">
                <a:latin typeface="Poppins Medium"/>
                <a:ea typeface="Poppins Medium"/>
                <a:cs typeface="Poppins Medium"/>
                <a:sym typeface="Poppins Medium"/>
              </a:rPr>
              <a:t>Meninjau pengelolaan dan usulan mitigasi risiko dan dampak terhadap Masyarakat Adat</a:t>
            </a:r>
            <a:endParaRPr/>
          </a:p>
          <a:p>
            <a:pPr indent="-334010" lvl="0" marL="413384" rtl="0" algn="l">
              <a:spcBef>
                <a:spcPts val="910"/>
              </a:spcBef>
              <a:spcAft>
                <a:spcPts val="0"/>
              </a:spcAft>
              <a:buSzPts val="2400"/>
              <a:buFont typeface="Poppins Medium"/>
              <a:buChar char="●"/>
            </a:pPr>
            <a:r>
              <a:rPr lang="en-US" sz="2400">
                <a:latin typeface="Poppins Medium"/>
                <a:ea typeface="Poppins Medium"/>
                <a:cs typeface="Poppins Medium"/>
                <a:sym typeface="Poppins Medium"/>
              </a:rPr>
              <a:t>Merekomendasikan perbaikan dan tindakan mitigasi untuk mengatasi dan menghapus kesenjangan</a:t>
            </a:r>
            <a:endParaRPr sz="2400">
              <a:latin typeface="Poppins Medium"/>
              <a:ea typeface="Poppins Medium"/>
              <a:cs typeface="Poppins Medium"/>
              <a:sym typeface="Poppins Medium"/>
            </a:endParaRPr>
          </a:p>
          <a:p>
            <a:pPr indent="-334010" lvl="0" marL="413384" rtl="0" algn="l">
              <a:spcBef>
                <a:spcPts val="900"/>
              </a:spcBef>
              <a:spcAft>
                <a:spcPts val="0"/>
              </a:spcAft>
              <a:buSzPts val="2400"/>
              <a:buFont typeface="Poppins Medium"/>
              <a:buChar char="●"/>
            </a:pPr>
            <a:r>
              <a:rPr lang="en-US" sz="2400">
                <a:latin typeface="Poppins Medium"/>
                <a:ea typeface="Poppins Medium"/>
                <a:cs typeface="Poppins Medium"/>
                <a:sym typeface="Poppins Medium"/>
              </a:rPr>
              <a:t>Memberi dukungan dalam merancang strategi yang kuat pemulihan kondisi secara legal, mudah diakses, dapat diprediksi, adil, transparan dan sesuai haknya.</a:t>
            </a:r>
            <a:endParaRPr/>
          </a:p>
        </p:txBody>
      </p:sp>
      <p:sp>
        <p:nvSpPr>
          <p:cNvPr id="62" name="Google Shape;62;p2"/>
          <p:cNvSpPr/>
          <p:nvPr/>
        </p:nvSpPr>
        <p:spPr>
          <a:xfrm>
            <a:off x="0" y="783208"/>
            <a:ext cx="10690860" cy="701040"/>
          </a:xfrm>
          <a:custGeom>
            <a:rect b="b" l="l" r="r" t="t"/>
            <a:pathLst>
              <a:path extrusionOk="0" h="701040" w="10690860">
                <a:moveTo>
                  <a:pt x="10690860" y="0"/>
                </a:moveTo>
                <a:lnTo>
                  <a:pt x="0" y="0"/>
                </a:lnTo>
                <a:lnTo>
                  <a:pt x="0" y="700913"/>
                </a:lnTo>
                <a:lnTo>
                  <a:pt x="10690860" y="700913"/>
                </a:lnTo>
                <a:lnTo>
                  <a:pt x="10690860" y="0"/>
                </a:lnTo>
                <a:close/>
              </a:path>
            </a:pathLst>
          </a:custGeom>
          <a:solidFill>
            <a:srgbClr val="80825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63" name="Google Shape;63;p2"/>
          <p:cNvSpPr txBox="1"/>
          <p:nvPr>
            <p:ph type="title"/>
          </p:nvPr>
        </p:nvSpPr>
        <p:spPr>
          <a:xfrm>
            <a:off x="231013" y="884808"/>
            <a:ext cx="10231373" cy="453390"/>
          </a:xfrm>
          <a:prstGeom prst="rect">
            <a:avLst/>
          </a:prstGeom>
          <a:noFill/>
          <a:ln>
            <a:noFill/>
          </a:ln>
        </p:spPr>
        <p:txBody>
          <a:bodyPr anchorCtr="0" anchor="t" bIns="0" lIns="0" spcFirstLastPara="1" rIns="0" wrap="square" tIns="13325">
            <a:spAutoFit/>
          </a:bodyPr>
          <a:lstStyle/>
          <a:p>
            <a:pPr indent="0" lvl="0" marL="52069" rtl="0" algn="l">
              <a:lnSpc>
                <a:spcPct val="100000"/>
              </a:lnSpc>
              <a:spcBef>
                <a:spcPts val="0"/>
              </a:spcBef>
              <a:spcAft>
                <a:spcPts val="0"/>
              </a:spcAft>
              <a:buNone/>
            </a:pPr>
            <a:r>
              <a:rPr lang="en-US">
                <a:latin typeface="Poppins SemiBold"/>
                <a:ea typeface="Poppins SemiBold"/>
                <a:cs typeface="Poppins SemiBold"/>
                <a:sym typeface="Poppins SemiBold"/>
              </a:rPr>
              <a:t>Tinjauan Uji Tuntas FPIC</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3"/>
          <p:cNvSpPr/>
          <p:nvPr/>
        </p:nvSpPr>
        <p:spPr>
          <a:xfrm>
            <a:off x="0" y="783208"/>
            <a:ext cx="10690860" cy="701040"/>
          </a:xfrm>
          <a:custGeom>
            <a:rect b="b" l="l" r="r" t="t"/>
            <a:pathLst>
              <a:path extrusionOk="0" h="701040" w="10690860">
                <a:moveTo>
                  <a:pt x="10690860" y="0"/>
                </a:moveTo>
                <a:lnTo>
                  <a:pt x="0" y="0"/>
                </a:lnTo>
                <a:lnTo>
                  <a:pt x="0" y="700913"/>
                </a:lnTo>
                <a:lnTo>
                  <a:pt x="10690860" y="700913"/>
                </a:lnTo>
                <a:lnTo>
                  <a:pt x="10690860" y="0"/>
                </a:lnTo>
                <a:close/>
              </a:path>
            </a:pathLst>
          </a:custGeom>
          <a:solidFill>
            <a:srgbClr val="80825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69" name="Google Shape;69;p3"/>
          <p:cNvSpPr txBox="1"/>
          <p:nvPr>
            <p:ph type="title"/>
          </p:nvPr>
        </p:nvSpPr>
        <p:spPr>
          <a:xfrm>
            <a:off x="270763" y="887983"/>
            <a:ext cx="7512050" cy="453390"/>
          </a:xfrm>
          <a:prstGeom prst="rect">
            <a:avLst/>
          </a:prstGeom>
          <a:noFill/>
          <a:ln>
            <a:noFill/>
          </a:ln>
        </p:spPr>
        <p:txBody>
          <a:bodyPr anchorCtr="0" anchor="t" bIns="0" lIns="0" spcFirstLastPara="1" rIns="0" wrap="square" tIns="13325">
            <a:spAutoFit/>
          </a:bodyPr>
          <a:lstStyle/>
          <a:p>
            <a:pPr indent="0" lvl="0" marL="12700" rtl="0" algn="l">
              <a:lnSpc>
                <a:spcPct val="100000"/>
              </a:lnSpc>
              <a:spcBef>
                <a:spcPts val="0"/>
              </a:spcBef>
              <a:spcAft>
                <a:spcPts val="0"/>
              </a:spcAft>
              <a:buNone/>
            </a:pPr>
            <a:r>
              <a:rPr lang="en-US"/>
              <a:t>Tinjauan Umum atas Uji Tuntas FPIC |	Metodologi</a:t>
            </a:r>
            <a:endParaRPr/>
          </a:p>
        </p:txBody>
      </p:sp>
      <p:sp>
        <p:nvSpPr>
          <p:cNvPr id="70" name="Google Shape;70;p3"/>
          <p:cNvSpPr txBox="1"/>
          <p:nvPr/>
        </p:nvSpPr>
        <p:spPr>
          <a:xfrm>
            <a:off x="418591" y="1819808"/>
            <a:ext cx="9747250" cy="5368264"/>
          </a:xfrm>
          <a:prstGeom prst="rect">
            <a:avLst/>
          </a:prstGeom>
          <a:noFill/>
          <a:ln>
            <a:noFill/>
          </a:ln>
        </p:spPr>
        <p:txBody>
          <a:bodyPr anchorCtr="0" anchor="t" bIns="0" lIns="0" spcFirstLastPara="1" rIns="0" wrap="square" tIns="12050">
            <a:spAutoFit/>
          </a:bodyPr>
          <a:lstStyle/>
          <a:p>
            <a:pPr indent="-323215" lvl="0" marL="335280" marR="138430" rtl="0" algn="l">
              <a:lnSpc>
                <a:spcPct val="115999"/>
              </a:lnSpc>
              <a:spcBef>
                <a:spcPts val="0"/>
              </a:spcBef>
              <a:spcAft>
                <a:spcPts val="0"/>
              </a:spcAft>
              <a:buSzPts val="1710"/>
              <a:buFont typeface="Poppins Medium"/>
              <a:buAutoNum type="arabicPeriod"/>
            </a:pPr>
            <a:r>
              <a:rPr b="1" i="1" lang="en-US" sz="1800">
                <a:latin typeface="Poppins Medium"/>
                <a:ea typeface="Poppins Medium"/>
                <a:cs typeface="Poppins Medium"/>
                <a:sym typeface="Poppins Medium"/>
              </a:rPr>
              <a:t>Kick-off meeting</a:t>
            </a:r>
            <a:r>
              <a:rPr b="1" lang="en-US" sz="1800">
                <a:latin typeface="Poppins Medium"/>
                <a:ea typeface="Poppins Medium"/>
                <a:cs typeface="Poppins Medium"/>
                <a:sym typeface="Poppins Medium"/>
              </a:rPr>
              <a:t>: </a:t>
            </a:r>
            <a:r>
              <a:rPr lang="en-US" sz="1800">
                <a:latin typeface="Poppins Medium"/>
                <a:ea typeface="Poppins Medium"/>
                <a:cs typeface="Poppins Medium"/>
                <a:sym typeface="Poppins Medium"/>
              </a:rPr>
              <a:t>Rapat ini menjelaskan penugasan dan pendekatan yang diambil oleh MFC kepada seluruh pemangku kepentingan proyek sebagaimana dikoordinasikan oleh KfW. Pertemuan ini termasuk peserta dari tim PLN di Ruteng, Labuan Bajo, dan tim konsultan PLN, PT Connusa, yang melaksanakan kegiatan FPIC.</a:t>
            </a:r>
            <a:endParaRPr/>
          </a:p>
          <a:p>
            <a:pPr indent="-323215" lvl="0" marL="335280" marR="5080" rtl="0" algn="l">
              <a:lnSpc>
                <a:spcPct val="115799"/>
              </a:lnSpc>
              <a:spcBef>
                <a:spcPts val="880"/>
              </a:spcBef>
              <a:spcAft>
                <a:spcPts val="0"/>
              </a:spcAft>
              <a:buSzPts val="1710"/>
              <a:buFont typeface="Poppins Medium"/>
              <a:buAutoNum type="arabicPeriod"/>
            </a:pPr>
            <a:r>
              <a:rPr b="1" lang="en-US" sz="1800">
                <a:latin typeface="Poppins Medium"/>
                <a:ea typeface="Poppins Medium"/>
                <a:cs typeface="Poppins Medium"/>
                <a:sym typeface="Poppins Medium"/>
              </a:rPr>
              <a:t>Tinjauan dokumen: </a:t>
            </a:r>
            <a:r>
              <a:rPr lang="en-US" sz="1800">
                <a:latin typeface="Poppins Medium"/>
                <a:ea typeface="Poppins Medium"/>
                <a:cs typeface="Poppins Medium"/>
                <a:sym typeface="Poppins Medium"/>
              </a:rPr>
              <a:t>KfW dan PLN membagikan dokumen terkait Proyek Panas Bumi Ulumbu dan FPIC serta kegiatan keterlibatan pemangku kepentingan yang dilakukan oleh PLN dan konsultannya. MFC juga meninjau keluhan yang diterima KfW dari masyarakat Poco Leok, KONMAS HAM, dan LSM yang mendukung masyarakat lawan.</a:t>
            </a:r>
            <a:endParaRPr/>
          </a:p>
          <a:p>
            <a:pPr indent="-323215" lvl="0" marL="335280" marR="157480" rtl="0" algn="l">
              <a:lnSpc>
                <a:spcPct val="115999"/>
              </a:lnSpc>
              <a:spcBef>
                <a:spcPts val="875"/>
              </a:spcBef>
              <a:spcAft>
                <a:spcPts val="0"/>
              </a:spcAft>
              <a:buSzPts val="1710"/>
              <a:buFont typeface="Poppins Medium"/>
              <a:buAutoNum type="arabicPeriod"/>
            </a:pPr>
            <a:r>
              <a:rPr b="1" lang="en-US" sz="1800">
                <a:latin typeface="Poppins Medium"/>
                <a:ea typeface="Poppins Medium"/>
                <a:cs typeface="Poppins Medium"/>
                <a:sym typeface="Poppins Medium"/>
              </a:rPr>
              <a:t>Kunjungan lokasi: </a:t>
            </a:r>
            <a:r>
              <a:rPr lang="en-US" sz="1800">
                <a:latin typeface="Poppins Medium"/>
                <a:ea typeface="Poppins Medium"/>
                <a:cs typeface="Poppins Medium"/>
                <a:sym typeface="Poppins Medium"/>
              </a:rPr>
              <a:t>Tim MFC melakukan kunjungan lapangan dengan dukungan asisten lapangan dan pengemudi dari wilayah tersebut. Kunjungan lokasi ini berlangsung antara 2 dan 9 September, selama lima hari penuh di lokasi dan di komunitas lokal untuk melakukan pertemuan dengan pemangku kepentingan lokal. Keterlibatan pemangku-kepentingan secara </a:t>
            </a:r>
            <a:r>
              <a:rPr i="1" lang="en-US" sz="1800">
                <a:latin typeface="Poppins Medium"/>
                <a:ea typeface="Poppins Medium"/>
                <a:cs typeface="Poppins Medium"/>
                <a:sym typeface="Poppins Medium"/>
              </a:rPr>
              <a:t>online </a:t>
            </a:r>
            <a:r>
              <a:rPr lang="en-US" sz="1800">
                <a:latin typeface="Poppins Medium"/>
                <a:ea typeface="Poppins Medium"/>
                <a:cs typeface="Poppins Medium"/>
                <a:sym typeface="Poppins Medium"/>
              </a:rPr>
              <a:t>diadakan sebelum dan setelah kunjungan lokasi.</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4"/>
          <p:cNvSpPr/>
          <p:nvPr/>
        </p:nvSpPr>
        <p:spPr>
          <a:xfrm>
            <a:off x="0" y="783208"/>
            <a:ext cx="10690860" cy="701040"/>
          </a:xfrm>
          <a:custGeom>
            <a:rect b="b" l="l" r="r" t="t"/>
            <a:pathLst>
              <a:path extrusionOk="0" h="701040" w="10690860">
                <a:moveTo>
                  <a:pt x="10690860" y="0"/>
                </a:moveTo>
                <a:lnTo>
                  <a:pt x="0" y="0"/>
                </a:lnTo>
                <a:lnTo>
                  <a:pt x="0" y="700913"/>
                </a:lnTo>
                <a:lnTo>
                  <a:pt x="10690860" y="700913"/>
                </a:lnTo>
                <a:lnTo>
                  <a:pt x="10690860" y="0"/>
                </a:lnTo>
                <a:close/>
              </a:path>
            </a:pathLst>
          </a:custGeom>
          <a:solidFill>
            <a:srgbClr val="80825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76" name="Google Shape;76;p4"/>
          <p:cNvSpPr txBox="1"/>
          <p:nvPr>
            <p:ph type="title"/>
          </p:nvPr>
        </p:nvSpPr>
        <p:spPr>
          <a:xfrm>
            <a:off x="270763" y="887983"/>
            <a:ext cx="5652135" cy="453390"/>
          </a:xfrm>
          <a:prstGeom prst="rect">
            <a:avLst/>
          </a:prstGeom>
          <a:noFill/>
          <a:ln>
            <a:noFill/>
          </a:ln>
        </p:spPr>
        <p:txBody>
          <a:bodyPr anchorCtr="0" anchor="t" bIns="0" lIns="0" spcFirstLastPara="1" rIns="0" wrap="square" tIns="13325">
            <a:spAutoFit/>
          </a:bodyPr>
          <a:lstStyle/>
          <a:p>
            <a:pPr indent="0" lvl="0" marL="12700" rtl="0" algn="l">
              <a:lnSpc>
                <a:spcPct val="100000"/>
              </a:lnSpc>
              <a:spcBef>
                <a:spcPts val="0"/>
              </a:spcBef>
              <a:spcAft>
                <a:spcPts val="0"/>
              </a:spcAft>
              <a:buNone/>
            </a:pPr>
            <a:r>
              <a:rPr lang="en-US"/>
              <a:t>Tinjauan Uji Tuntas FPIC|	Metodologi</a:t>
            </a:r>
            <a:endParaRPr/>
          </a:p>
        </p:txBody>
      </p:sp>
      <p:sp>
        <p:nvSpPr>
          <p:cNvPr id="77" name="Google Shape;77;p4"/>
          <p:cNvSpPr txBox="1"/>
          <p:nvPr/>
        </p:nvSpPr>
        <p:spPr>
          <a:xfrm>
            <a:off x="311784" y="1950084"/>
            <a:ext cx="9538335" cy="566822"/>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800">
                <a:latin typeface="Poppins Medium"/>
                <a:ea typeface="Poppins Medium"/>
                <a:cs typeface="Poppins Medium"/>
                <a:sym typeface="Poppins Medium"/>
              </a:rPr>
              <a:t>Tim melakukan wawancara dengan informan kunci dari kelompok pemangku kepentingan berikut:</a:t>
            </a:r>
            <a:endParaRPr/>
          </a:p>
        </p:txBody>
      </p:sp>
      <p:sp>
        <p:nvSpPr>
          <p:cNvPr id="78" name="Google Shape;78;p4"/>
          <p:cNvSpPr txBox="1"/>
          <p:nvPr/>
        </p:nvSpPr>
        <p:spPr>
          <a:xfrm>
            <a:off x="5552821" y="2404389"/>
            <a:ext cx="4592320" cy="4433008"/>
          </a:xfrm>
          <a:prstGeom prst="rect">
            <a:avLst/>
          </a:prstGeom>
          <a:noFill/>
          <a:ln>
            <a:noFill/>
          </a:ln>
        </p:spPr>
        <p:txBody>
          <a:bodyPr anchorCtr="0" anchor="t" bIns="0" lIns="0" spcFirstLastPara="1" rIns="0" wrap="square" tIns="12700">
            <a:spAutoFit/>
          </a:bodyPr>
          <a:lstStyle/>
          <a:p>
            <a:pPr indent="-312419" lvl="0" marL="324485" marR="219075" rtl="0" algn="l">
              <a:lnSpc>
                <a:spcPct val="115399"/>
              </a:lnSpc>
              <a:spcBef>
                <a:spcPts val="0"/>
              </a:spcBef>
              <a:spcAft>
                <a:spcPts val="0"/>
              </a:spcAft>
              <a:buSzPts val="1600"/>
              <a:buFont typeface="Courier New"/>
              <a:buChar char="o"/>
            </a:pPr>
            <a:r>
              <a:rPr lang="en-US" sz="1600">
                <a:latin typeface="Poppins Medium"/>
                <a:ea typeface="Poppins Medium"/>
                <a:cs typeface="Poppins Medium"/>
                <a:sym typeface="Poppins Medium"/>
              </a:rPr>
              <a:t>Anggota media lokal, khususnya dari Portal Berita Ekora NTT</a:t>
            </a:r>
            <a:endParaRPr/>
          </a:p>
          <a:p>
            <a:pPr indent="-312419" lvl="0" marL="324485" marR="5080" rtl="0" algn="l">
              <a:lnSpc>
                <a:spcPct val="151875"/>
              </a:lnSpc>
              <a:spcBef>
                <a:spcPts val="114"/>
              </a:spcBef>
              <a:spcAft>
                <a:spcPts val="0"/>
              </a:spcAft>
              <a:buSzPts val="1600"/>
              <a:buFont typeface="Courier New"/>
              <a:buChar char="o"/>
            </a:pPr>
            <a:r>
              <a:rPr lang="en-US" sz="1600">
                <a:latin typeface="Poppins Medium"/>
                <a:ea typeface="Poppins Medium"/>
                <a:cs typeface="Poppins Medium"/>
                <a:sym typeface="Poppins Medium"/>
              </a:rPr>
              <a:t>Pengamatan peserta terhadap kegiatan masyarakat, seperti tuak kapu (upacara penyambutan), wuat wai</a:t>
            </a:r>
            <a:endParaRPr/>
          </a:p>
          <a:p>
            <a:pPr indent="0" lvl="0" marL="324485" marR="130175" rtl="0" algn="l">
              <a:lnSpc>
                <a:spcPct val="150625"/>
              </a:lnSpc>
              <a:spcBef>
                <a:spcPts val="5"/>
              </a:spcBef>
              <a:spcAft>
                <a:spcPts val="0"/>
              </a:spcAft>
              <a:buNone/>
            </a:pPr>
            <a:r>
              <a:rPr lang="en-US" sz="1600">
                <a:latin typeface="Poppins Medium"/>
                <a:ea typeface="Poppins Medium"/>
                <a:cs typeface="Poppins Medium"/>
                <a:sym typeface="Poppins Medium"/>
              </a:rPr>
              <a:t>(ritual pemberkatan), pertemuan konsultasi PLN di Ponggeok, pawai protes anti panas bumi di Mocok,</a:t>
            </a:r>
            <a:endParaRPr/>
          </a:p>
          <a:p>
            <a:pPr indent="0" lvl="0" marL="324485" marR="137160" rtl="0" algn="l">
              <a:lnSpc>
                <a:spcPct val="151875"/>
              </a:lnSpc>
              <a:spcBef>
                <a:spcPts val="0"/>
              </a:spcBef>
              <a:spcAft>
                <a:spcPts val="0"/>
              </a:spcAft>
              <a:buNone/>
            </a:pPr>
            <a:r>
              <a:rPr lang="en-US" sz="1600">
                <a:latin typeface="Poppins Medium"/>
                <a:ea typeface="Poppins Medium"/>
                <a:cs typeface="Poppins Medium"/>
                <a:sym typeface="Poppins Medium"/>
              </a:rPr>
              <a:t>dan konfrontasi antara pendukung masyarakat dan penentang Proyek Panas Bumi Ulumbu</a:t>
            </a:r>
            <a:endParaRPr/>
          </a:p>
          <a:p>
            <a:pPr indent="-311785" lvl="0" marL="324485" rtl="0" algn="l">
              <a:lnSpc>
                <a:spcPct val="100000"/>
              </a:lnSpc>
              <a:spcBef>
                <a:spcPts val="170"/>
              </a:spcBef>
              <a:spcAft>
                <a:spcPts val="0"/>
              </a:spcAft>
              <a:buSzPts val="1600"/>
              <a:buFont typeface="Courier New"/>
              <a:buChar char="o"/>
            </a:pPr>
            <a:r>
              <a:rPr lang="en-US" sz="1600">
                <a:latin typeface="Poppins Medium"/>
                <a:ea typeface="Poppins Medium"/>
                <a:cs typeface="Poppins Medium"/>
                <a:sym typeface="Poppins Medium"/>
              </a:rPr>
              <a:t>Pertemuan online dengan pakar FPIC, konsultan</a:t>
            </a:r>
            <a:endParaRPr/>
          </a:p>
          <a:p>
            <a:pPr indent="0" lvl="0" marL="324485" marR="147955" rtl="0" algn="l">
              <a:lnSpc>
                <a:spcPct val="115399"/>
              </a:lnSpc>
              <a:spcBef>
                <a:spcPts val="0"/>
              </a:spcBef>
              <a:spcAft>
                <a:spcPts val="0"/>
              </a:spcAft>
              <a:buNone/>
            </a:pPr>
            <a:r>
              <a:rPr lang="en-US" sz="1600">
                <a:latin typeface="Poppins Medium"/>
                <a:ea typeface="Poppins Medium"/>
                <a:cs typeface="Poppins Medium"/>
                <a:sym typeface="Poppins Medium"/>
              </a:rPr>
              <a:t>pengadaan tanah, dan pakar Masyarakat Adat dari PT Connusa.</a:t>
            </a:r>
            <a:endParaRPr/>
          </a:p>
        </p:txBody>
      </p:sp>
      <p:sp>
        <p:nvSpPr>
          <p:cNvPr id="79" name="Google Shape;79;p4"/>
          <p:cNvSpPr txBox="1"/>
          <p:nvPr/>
        </p:nvSpPr>
        <p:spPr>
          <a:xfrm>
            <a:off x="347661" y="2638425"/>
            <a:ext cx="4733290" cy="4666919"/>
          </a:xfrm>
          <a:prstGeom prst="rect">
            <a:avLst/>
          </a:prstGeom>
          <a:noFill/>
          <a:ln>
            <a:noFill/>
          </a:ln>
        </p:spPr>
        <p:txBody>
          <a:bodyPr anchorCtr="0" anchor="t" bIns="0" lIns="0" spcFirstLastPara="1" rIns="0" wrap="square" tIns="53325">
            <a:spAutoFit/>
          </a:bodyPr>
          <a:lstStyle/>
          <a:p>
            <a:pPr indent="-249554" lvl="0" marL="262255" rtl="0" algn="l">
              <a:lnSpc>
                <a:spcPct val="100000"/>
              </a:lnSpc>
              <a:spcBef>
                <a:spcPts val="0"/>
              </a:spcBef>
              <a:spcAft>
                <a:spcPts val="0"/>
              </a:spcAft>
              <a:buSzPts val="1600"/>
              <a:buFont typeface="Courier New"/>
              <a:buChar char="o"/>
            </a:pPr>
            <a:r>
              <a:rPr lang="en-US" sz="1600">
                <a:latin typeface="Poppins Medium"/>
                <a:ea typeface="Poppins Medium"/>
                <a:cs typeface="Poppins Medium"/>
                <a:sym typeface="Poppins Medium"/>
              </a:rPr>
              <a:t>Warga Poco Leok yang menentang proyek tersebut</a:t>
            </a:r>
            <a:endParaRPr/>
          </a:p>
          <a:p>
            <a:pPr indent="-249554" lvl="0" marL="262255" rtl="0" algn="l">
              <a:lnSpc>
                <a:spcPct val="100000"/>
              </a:lnSpc>
              <a:spcBef>
                <a:spcPts val="325"/>
              </a:spcBef>
              <a:spcAft>
                <a:spcPts val="0"/>
              </a:spcAft>
              <a:buSzPts val="1600"/>
              <a:buFont typeface="Courier New"/>
              <a:buChar char="o"/>
            </a:pPr>
            <a:r>
              <a:rPr lang="en-US" sz="1600">
                <a:latin typeface="Poppins Medium"/>
                <a:ea typeface="Poppins Medium"/>
                <a:cs typeface="Poppins Medium"/>
                <a:sym typeface="Poppins Medium"/>
              </a:rPr>
              <a:t>Warga Poco Leok yang mendukung proyek</a:t>
            </a:r>
            <a:endParaRPr/>
          </a:p>
          <a:p>
            <a:pPr indent="-249554" lvl="0" marL="262255" rtl="0" algn="l">
              <a:lnSpc>
                <a:spcPct val="100000"/>
              </a:lnSpc>
              <a:spcBef>
                <a:spcPts val="315"/>
              </a:spcBef>
              <a:spcAft>
                <a:spcPts val="0"/>
              </a:spcAft>
              <a:buSzPts val="1600"/>
              <a:buFont typeface="Courier New"/>
              <a:buChar char="o"/>
            </a:pPr>
            <a:r>
              <a:rPr lang="en-US" sz="1600">
                <a:latin typeface="Poppins Medium"/>
                <a:ea typeface="Poppins Medium"/>
                <a:cs typeface="Poppins Medium"/>
                <a:sym typeface="Poppins Medium"/>
              </a:rPr>
              <a:t>Pejabat dan staf kunci PLN Jakarta dan PLN Ruteng</a:t>
            </a:r>
            <a:endParaRPr/>
          </a:p>
          <a:p>
            <a:pPr indent="-250190" lvl="0" marL="262255" marR="300990" rtl="0" algn="l">
              <a:lnSpc>
                <a:spcPct val="115399"/>
              </a:lnSpc>
              <a:spcBef>
                <a:spcPts val="0"/>
              </a:spcBef>
              <a:spcAft>
                <a:spcPts val="0"/>
              </a:spcAft>
              <a:buSzPts val="1600"/>
              <a:buFont typeface="Courier New"/>
              <a:buChar char="o"/>
            </a:pPr>
            <a:r>
              <a:rPr lang="en-US" sz="1600">
                <a:latin typeface="Poppins Medium"/>
                <a:ea typeface="Poppins Medium"/>
                <a:cs typeface="Poppins Medium"/>
                <a:sym typeface="Poppins Medium"/>
              </a:rPr>
              <a:t>Anggota PT Connusa, konsultan yang ditunjuk PLN untuk melakukan kegiatan FPIC</a:t>
            </a:r>
            <a:endParaRPr/>
          </a:p>
          <a:p>
            <a:pPr indent="-250190" lvl="0" marL="262255" marR="504190" rtl="0" algn="l">
              <a:lnSpc>
                <a:spcPct val="151250"/>
              </a:lnSpc>
              <a:spcBef>
                <a:spcPts val="125"/>
              </a:spcBef>
              <a:spcAft>
                <a:spcPts val="0"/>
              </a:spcAft>
              <a:buSzPts val="1600"/>
              <a:buFont typeface="Courier New"/>
              <a:buChar char="o"/>
            </a:pPr>
            <a:r>
              <a:rPr lang="en-US" sz="1600">
                <a:latin typeface="Poppins Medium"/>
                <a:ea typeface="Poppins Medium"/>
                <a:cs typeface="Poppins Medium"/>
                <a:sym typeface="Poppins Medium"/>
              </a:rPr>
              <a:t>Anggota LSM, yaitu dari Aliansiasyarakat Adat Nusantara (AMAN); Keadilan, Perdamaian dan</a:t>
            </a:r>
            <a:endParaRPr/>
          </a:p>
          <a:p>
            <a:pPr indent="0" lvl="0" marL="262255" marR="5080" rtl="0" algn="l">
              <a:lnSpc>
                <a:spcPct val="150625"/>
              </a:lnSpc>
              <a:spcBef>
                <a:spcPts val="20"/>
              </a:spcBef>
              <a:spcAft>
                <a:spcPts val="0"/>
              </a:spcAft>
              <a:buNone/>
            </a:pPr>
            <a:r>
              <a:rPr lang="en-US" sz="1600">
                <a:latin typeface="Poppins Medium"/>
                <a:ea typeface="Poppins Medium"/>
                <a:cs typeface="Poppins Medium"/>
                <a:sym typeface="Poppins Medium"/>
              </a:rPr>
              <a:t>Integritas Penciptaan – Masyarakat Firman Ilahi (JPIC- SVD); JPIC – Ordo Saudara Kecil (JPIC-OFM); Rumah</a:t>
            </a:r>
            <a:endParaRPr/>
          </a:p>
          <a:p>
            <a:pPr indent="0" lvl="0" marL="262255" marR="62864" rtl="0" algn="l">
              <a:lnSpc>
                <a:spcPct val="151250"/>
              </a:lnSpc>
              <a:spcBef>
                <a:spcPts val="0"/>
              </a:spcBef>
              <a:spcAft>
                <a:spcPts val="0"/>
              </a:spcAft>
              <a:buNone/>
            </a:pPr>
            <a:r>
              <a:rPr lang="en-US" sz="1600">
                <a:latin typeface="Poppins Medium"/>
                <a:ea typeface="Poppins Medium"/>
                <a:cs typeface="Poppins Medium"/>
                <a:sym typeface="Poppins Medium"/>
              </a:rPr>
              <a:t>Baca Aksara; dan Wahana Lingkuran Hidup Indonesia (WALHI)</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5"/>
          <p:cNvSpPr/>
          <p:nvPr/>
        </p:nvSpPr>
        <p:spPr>
          <a:xfrm>
            <a:off x="0" y="783208"/>
            <a:ext cx="10690860" cy="701040"/>
          </a:xfrm>
          <a:custGeom>
            <a:rect b="b" l="l" r="r" t="t"/>
            <a:pathLst>
              <a:path extrusionOk="0" h="701040" w="10690860">
                <a:moveTo>
                  <a:pt x="10690860" y="0"/>
                </a:moveTo>
                <a:lnTo>
                  <a:pt x="0" y="0"/>
                </a:lnTo>
                <a:lnTo>
                  <a:pt x="0" y="700913"/>
                </a:lnTo>
                <a:lnTo>
                  <a:pt x="10690860" y="700913"/>
                </a:lnTo>
                <a:lnTo>
                  <a:pt x="10690860" y="0"/>
                </a:lnTo>
                <a:close/>
              </a:path>
            </a:pathLst>
          </a:custGeom>
          <a:solidFill>
            <a:srgbClr val="80825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85" name="Google Shape;85;p5"/>
          <p:cNvSpPr txBox="1"/>
          <p:nvPr>
            <p:ph type="title"/>
          </p:nvPr>
        </p:nvSpPr>
        <p:spPr>
          <a:xfrm>
            <a:off x="270763" y="887983"/>
            <a:ext cx="5652135" cy="453390"/>
          </a:xfrm>
          <a:prstGeom prst="rect">
            <a:avLst/>
          </a:prstGeom>
          <a:noFill/>
          <a:ln>
            <a:noFill/>
          </a:ln>
        </p:spPr>
        <p:txBody>
          <a:bodyPr anchorCtr="0" anchor="t" bIns="0" lIns="0" spcFirstLastPara="1" rIns="0" wrap="square" tIns="13325">
            <a:spAutoFit/>
          </a:bodyPr>
          <a:lstStyle/>
          <a:p>
            <a:pPr indent="0" lvl="0" marL="12700" rtl="0" algn="l">
              <a:lnSpc>
                <a:spcPct val="100000"/>
              </a:lnSpc>
              <a:spcBef>
                <a:spcPts val="0"/>
              </a:spcBef>
              <a:spcAft>
                <a:spcPts val="0"/>
              </a:spcAft>
              <a:buNone/>
            </a:pPr>
            <a:r>
              <a:rPr lang="en-US"/>
              <a:t>Tinjauan Uji Tuntas FPIC|	Metodologi</a:t>
            </a:r>
            <a:endParaRPr/>
          </a:p>
        </p:txBody>
      </p:sp>
      <p:sp>
        <p:nvSpPr>
          <p:cNvPr id="86" name="Google Shape;86;p5"/>
          <p:cNvSpPr txBox="1"/>
          <p:nvPr/>
        </p:nvSpPr>
        <p:spPr>
          <a:xfrm>
            <a:off x="378840" y="2015362"/>
            <a:ext cx="9552940" cy="2891817"/>
          </a:xfrm>
          <a:prstGeom prst="rect">
            <a:avLst/>
          </a:prstGeom>
          <a:noFill/>
          <a:ln>
            <a:noFill/>
          </a:ln>
        </p:spPr>
        <p:txBody>
          <a:bodyPr anchorCtr="0" anchor="t" bIns="0" lIns="0" spcFirstLastPara="1" rIns="0" wrap="square" tIns="59675">
            <a:spAutoFit/>
          </a:bodyPr>
          <a:lstStyle/>
          <a:p>
            <a:pPr indent="-333375" lvl="0" marL="346075" rtl="0" algn="l">
              <a:lnSpc>
                <a:spcPct val="100000"/>
              </a:lnSpc>
              <a:spcBef>
                <a:spcPts val="0"/>
              </a:spcBef>
              <a:spcAft>
                <a:spcPts val="0"/>
              </a:spcAft>
              <a:buSzPts val="2100"/>
              <a:buFont typeface="Poppins Medium"/>
              <a:buAutoNum type="arabicPeriod" startAt="4"/>
            </a:pPr>
            <a:r>
              <a:rPr b="1" lang="en-US" sz="2100">
                <a:latin typeface="Poppins Medium"/>
                <a:ea typeface="Poppins Medium"/>
                <a:cs typeface="Poppins Medium"/>
                <a:sym typeface="Poppins Medium"/>
              </a:rPr>
              <a:t>Laporan: </a:t>
            </a:r>
            <a:r>
              <a:rPr lang="en-US" sz="2100">
                <a:latin typeface="Poppins Medium"/>
                <a:ea typeface="Poppins Medium"/>
                <a:cs typeface="Poppins Medium"/>
                <a:sym typeface="Poppins Medium"/>
              </a:rPr>
              <a:t>Tim menyiapkan draf laporan uji tuntas dan tabel upaya mengatasi kesenjangan.</a:t>
            </a:r>
            <a:endParaRPr/>
          </a:p>
          <a:p>
            <a:pPr indent="-334010" lvl="0" marL="346075" marR="5080" rtl="0" algn="l">
              <a:lnSpc>
                <a:spcPct val="138095"/>
              </a:lnSpc>
              <a:spcBef>
                <a:spcPts val="155"/>
              </a:spcBef>
              <a:spcAft>
                <a:spcPts val="0"/>
              </a:spcAft>
              <a:buSzPts val="2100"/>
              <a:buFont typeface="Poppins Medium"/>
              <a:buAutoNum type="arabicPeriod" startAt="4"/>
            </a:pPr>
            <a:r>
              <a:rPr b="1" lang="en-US" sz="2100">
                <a:latin typeface="Poppins Medium"/>
                <a:ea typeface="Poppins Medium"/>
                <a:cs typeface="Poppins Medium"/>
                <a:sym typeface="Poppins Medium"/>
              </a:rPr>
              <a:t>Pertemuan Penutup : </a:t>
            </a:r>
            <a:r>
              <a:rPr lang="en-US" sz="2100">
                <a:latin typeface="Poppins Medium"/>
                <a:ea typeface="Poppins Medium"/>
                <a:cs typeface="Poppins Medium"/>
                <a:sym typeface="Poppins Medium"/>
              </a:rPr>
              <a:t>MFC mengadakan rapat akhir upaya mengatasi kesenjangan dengan KfW untuk membahas umpan balik dari KfW terhadap laporan dan tabel upaya menyelesaikan kesenjangan</a:t>
            </a:r>
            <a:endParaRPr/>
          </a:p>
          <a:p>
            <a:pPr indent="-333375" lvl="0" marL="346075" rtl="0" algn="l">
              <a:lnSpc>
                <a:spcPct val="100000"/>
              </a:lnSpc>
              <a:spcBef>
                <a:spcPts val="229"/>
              </a:spcBef>
              <a:spcAft>
                <a:spcPts val="0"/>
              </a:spcAft>
              <a:buSzPts val="2100"/>
              <a:buFont typeface="Poppins Medium"/>
              <a:buAutoNum type="arabicPeriod" startAt="4"/>
            </a:pPr>
            <a:r>
              <a:rPr b="1" lang="en-US" sz="2100">
                <a:latin typeface="Poppins Medium"/>
                <a:ea typeface="Poppins Medium"/>
                <a:cs typeface="Poppins Medium"/>
                <a:sym typeface="Poppins Medium"/>
              </a:rPr>
              <a:t>Finalisasi laporan: </a:t>
            </a:r>
            <a:r>
              <a:rPr lang="en-US" sz="2100">
                <a:latin typeface="Poppins Medium"/>
                <a:ea typeface="Poppins Medium"/>
                <a:cs typeface="Poppins Medium"/>
                <a:sym typeface="Poppins Medium"/>
              </a:rPr>
              <a:t>Tim menyelesaikan laporan dan tabel upaya mengatasi kesenjangan.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6"/>
          <p:cNvSpPr txBox="1"/>
          <p:nvPr/>
        </p:nvSpPr>
        <p:spPr>
          <a:xfrm>
            <a:off x="525144" y="1778939"/>
            <a:ext cx="9712200" cy="5655300"/>
          </a:xfrm>
          <a:prstGeom prst="rect">
            <a:avLst/>
          </a:prstGeom>
          <a:noFill/>
          <a:ln>
            <a:noFill/>
          </a:ln>
        </p:spPr>
        <p:txBody>
          <a:bodyPr anchorCtr="0" anchor="t" bIns="0" lIns="0" spcFirstLastPara="1" rIns="0" wrap="square" tIns="36175">
            <a:spAutoFit/>
          </a:bodyPr>
          <a:lstStyle/>
          <a:p>
            <a:pPr indent="-295275" lvl="0" marL="307975" rtl="0" algn="l">
              <a:lnSpc>
                <a:spcPct val="100000"/>
              </a:lnSpc>
              <a:spcBef>
                <a:spcPts val="0"/>
              </a:spcBef>
              <a:spcAft>
                <a:spcPts val="0"/>
              </a:spcAft>
              <a:buSzPts val="1450"/>
              <a:buFont typeface="Poppins Medium"/>
              <a:buAutoNum type="arabicPeriod"/>
            </a:pPr>
            <a:r>
              <a:rPr b="1" lang="en-US" sz="1400">
                <a:latin typeface="Poppins Medium"/>
                <a:ea typeface="Poppins Medium"/>
                <a:cs typeface="Poppins Medium"/>
                <a:sym typeface="Poppins Medium"/>
              </a:rPr>
              <a:t>Menghormati Hak dan Budaya</a:t>
            </a:r>
            <a:endParaRPr sz="1400">
              <a:latin typeface="Poppins Medium"/>
              <a:ea typeface="Poppins Medium"/>
              <a:cs typeface="Poppins Medium"/>
              <a:sym typeface="Poppins Medium"/>
            </a:endParaRPr>
          </a:p>
          <a:p>
            <a:pPr indent="-295910" lvl="1" marL="708660" marR="561340" rtl="0" algn="l">
              <a:lnSpc>
                <a:spcPct val="137857"/>
              </a:lnSpc>
              <a:spcBef>
                <a:spcPts val="95"/>
              </a:spcBef>
              <a:spcAft>
                <a:spcPts val="0"/>
              </a:spcAft>
              <a:buSzPts val="1450"/>
              <a:buFont typeface="Poppins Medium"/>
              <a:buChar char="○"/>
            </a:pPr>
            <a:r>
              <a:rPr lang="en-US" sz="1400">
                <a:latin typeface="Poppins Medium"/>
                <a:ea typeface="Poppins Medium"/>
                <a:cs typeface="Poppins Medium"/>
                <a:sym typeface="Poppins Medium"/>
              </a:rPr>
              <a:t>“Memperkuat penghormatan sepenuhnya terhadap hak asasi manusia, martabat, aspirasi, ident itas, budaya dan mata pencaharian berbasis sumber daya alam Masyarakat Adat.”</a:t>
            </a:r>
            <a:endParaRPr/>
          </a:p>
          <a:p>
            <a:pPr indent="-295275" lvl="0" marL="307975" rtl="0" algn="l">
              <a:lnSpc>
                <a:spcPct val="100000"/>
              </a:lnSpc>
              <a:spcBef>
                <a:spcPts val="110"/>
              </a:spcBef>
              <a:spcAft>
                <a:spcPts val="0"/>
              </a:spcAft>
              <a:buSzPts val="1450"/>
              <a:buFont typeface="Poppins Medium"/>
              <a:buAutoNum type="arabicPeriod"/>
            </a:pPr>
            <a:r>
              <a:rPr b="1" lang="en-US" sz="1400">
                <a:latin typeface="Poppins Medium"/>
                <a:ea typeface="Poppins Medium"/>
                <a:cs typeface="Poppins Medium"/>
                <a:sym typeface="Poppins Medium"/>
              </a:rPr>
              <a:t>Menghindari Dampak Buruk</a:t>
            </a:r>
            <a:endParaRPr sz="1400">
              <a:latin typeface="Poppins Medium"/>
              <a:ea typeface="Poppins Medium"/>
              <a:cs typeface="Poppins Medium"/>
              <a:sym typeface="Poppins Medium"/>
            </a:endParaRPr>
          </a:p>
          <a:p>
            <a:pPr indent="-295910" lvl="1" marL="708660" marR="342900" rtl="0" algn="l">
              <a:lnSpc>
                <a:spcPct val="137857"/>
              </a:lnSpc>
              <a:spcBef>
                <a:spcPts val="100"/>
              </a:spcBef>
              <a:spcAft>
                <a:spcPts val="0"/>
              </a:spcAft>
              <a:buSzPts val="1450"/>
              <a:buFont typeface="Poppins Medium"/>
              <a:buChar char="○"/>
            </a:pPr>
            <a:r>
              <a:rPr lang="en-US" sz="1400">
                <a:latin typeface="Poppins Medium"/>
                <a:ea typeface="Poppins Medium"/>
                <a:cs typeface="Poppins Medium"/>
                <a:sym typeface="Poppins Medium"/>
              </a:rPr>
              <a:t>“Menghindari dampak buruk pada Masyarakat Adat … atau jika tidak mungkin menghindari, maka meminimalkan, memitigasi dan/atau mengkompensasi untuk dampak tersebut.”</a:t>
            </a:r>
            <a:endParaRPr/>
          </a:p>
          <a:p>
            <a:pPr indent="-295275" lvl="0" marL="307975" rtl="0" algn="l">
              <a:lnSpc>
                <a:spcPct val="100000"/>
              </a:lnSpc>
              <a:spcBef>
                <a:spcPts val="110"/>
              </a:spcBef>
              <a:spcAft>
                <a:spcPts val="0"/>
              </a:spcAft>
              <a:buSzPts val="1450"/>
              <a:buFont typeface="Poppins Medium"/>
              <a:buAutoNum type="arabicPeriod"/>
            </a:pPr>
            <a:r>
              <a:rPr b="1" i="1" lang="en-US" sz="1400">
                <a:latin typeface="Poppins Medium"/>
                <a:ea typeface="Poppins Medium"/>
                <a:cs typeface="Poppins Medium"/>
                <a:sym typeface="Poppins Medium"/>
              </a:rPr>
              <a:t>Persetujuan atas Dasar Informasi di awal Tanpa Paksaan / Free, Prior, and Informed Consent (FPIC)</a:t>
            </a:r>
            <a:r>
              <a:rPr i="1" lang="en-US" sz="1400">
                <a:latin typeface="Poppins Medium"/>
                <a:ea typeface="Poppins Medium"/>
                <a:cs typeface="Poppins Medium"/>
                <a:sym typeface="Poppins Medium"/>
              </a:rPr>
              <a:t>:</a:t>
            </a:r>
            <a:endParaRPr sz="1400">
              <a:latin typeface="Poppins Medium"/>
              <a:ea typeface="Poppins Medium"/>
              <a:cs typeface="Poppins Medium"/>
              <a:sym typeface="Poppins Medium"/>
            </a:endParaRPr>
          </a:p>
          <a:p>
            <a:pPr indent="-295910" lvl="1" marL="708660" marR="342265" rtl="0" algn="l">
              <a:lnSpc>
                <a:spcPct val="137857"/>
              </a:lnSpc>
              <a:spcBef>
                <a:spcPts val="95"/>
              </a:spcBef>
              <a:spcAft>
                <a:spcPts val="0"/>
              </a:spcAft>
              <a:buSzPts val="1450"/>
              <a:buFont typeface="Poppins Medium"/>
              <a:buChar char="○"/>
            </a:pPr>
            <a:r>
              <a:rPr lang="en-US" sz="1400">
                <a:latin typeface="Poppins Medium"/>
                <a:ea typeface="Poppins Medium"/>
                <a:cs typeface="Poppins Medium"/>
                <a:sym typeface="Poppins Medium"/>
              </a:rPr>
              <a:t>“Memperoleh Persetujuan </a:t>
            </a:r>
            <a:r>
              <a:rPr i="1" lang="en-US" sz="1400">
                <a:latin typeface="Poppins Medium"/>
                <a:ea typeface="Poppins Medium"/>
                <a:cs typeface="Poppins Medium"/>
                <a:sym typeface="Poppins Medium"/>
              </a:rPr>
              <a:t>Free, Prior, and Informed Consent (FPIC</a:t>
            </a:r>
            <a:r>
              <a:rPr lang="en-US" sz="1400">
                <a:latin typeface="Poppins Medium"/>
                <a:ea typeface="Poppins Medium"/>
                <a:cs typeface="Poppins Medium"/>
                <a:sym typeface="Poppins Medium"/>
              </a:rPr>
              <a:t>) dari Masyarakat Adat yang terkena dampak – terutama dalam hal dampak signifikan terkait proyek”</a:t>
            </a:r>
            <a:endParaRPr/>
          </a:p>
          <a:p>
            <a:pPr indent="-295275" lvl="0" marL="307975" rtl="0" algn="l">
              <a:lnSpc>
                <a:spcPct val="100000"/>
              </a:lnSpc>
              <a:spcBef>
                <a:spcPts val="115"/>
              </a:spcBef>
              <a:spcAft>
                <a:spcPts val="0"/>
              </a:spcAft>
              <a:buSzPts val="1450"/>
              <a:buFont typeface="Poppins Medium"/>
              <a:buAutoNum type="arabicPeriod"/>
            </a:pPr>
            <a:r>
              <a:rPr b="1" lang="en-US" sz="1400">
                <a:latin typeface="Poppins Medium"/>
                <a:ea typeface="Poppins Medium"/>
                <a:cs typeface="Poppins Medium"/>
                <a:sym typeface="Poppins Medium"/>
              </a:rPr>
              <a:t>Konsultasi Bermakna :</a:t>
            </a:r>
            <a:endParaRPr sz="1400">
              <a:latin typeface="Poppins Medium"/>
              <a:ea typeface="Poppins Medium"/>
              <a:cs typeface="Poppins Medium"/>
              <a:sym typeface="Poppins Medium"/>
            </a:endParaRPr>
          </a:p>
          <a:p>
            <a:pPr indent="-295910" lvl="1" marL="708660" marR="222250" rtl="0" algn="l">
              <a:lnSpc>
                <a:spcPct val="137857"/>
              </a:lnSpc>
              <a:spcBef>
                <a:spcPts val="95"/>
              </a:spcBef>
              <a:spcAft>
                <a:spcPts val="0"/>
              </a:spcAft>
              <a:buSzPts val="1450"/>
              <a:buFont typeface="Poppins Medium"/>
              <a:buChar char="○"/>
            </a:pPr>
            <a:r>
              <a:rPr lang="en-US" sz="1400">
                <a:latin typeface="Poppins Medium"/>
                <a:ea typeface="Poppins Medium"/>
                <a:cs typeface="Poppins Medium"/>
                <a:sym typeface="Poppins Medium"/>
              </a:rPr>
              <a:t>Memastikan dan memelihara hubungan secara terus menerus berdasarkan konsultasi bermakna dengan Masyarakat Adat yang terkena dampak Proyek.”</a:t>
            </a:r>
            <a:endParaRPr/>
          </a:p>
          <a:p>
            <a:pPr indent="-295275" lvl="0" marL="307975" rtl="0" algn="l">
              <a:lnSpc>
                <a:spcPct val="100000"/>
              </a:lnSpc>
              <a:spcBef>
                <a:spcPts val="100"/>
              </a:spcBef>
              <a:spcAft>
                <a:spcPts val="0"/>
              </a:spcAft>
              <a:buSzPts val="1450"/>
              <a:buFont typeface="Poppins Medium"/>
              <a:buAutoNum type="arabicPeriod"/>
            </a:pPr>
            <a:r>
              <a:rPr b="1" lang="en-US" sz="1400">
                <a:latin typeface="Poppins Medium"/>
                <a:ea typeface="Poppins Medium"/>
                <a:cs typeface="Poppins Medium"/>
                <a:sym typeface="Poppins Medium"/>
              </a:rPr>
              <a:t>Berbagi Manfaat</a:t>
            </a:r>
            <a:endParaRPr sz="1400">
              <a:latin typeface="Poppins Medium"/>
              <a:ea typeface="Poppins Medium"/>
              <a:cs typeface="Poppins Medium"/>
              <a:sym typeface="Poppins Medium"/>
            </a:endParaRPr>
          </a:p>
          <a:p>
            <a:pPr indent="-295910" lvl="1" marL="708660" marR="253365" rtl="0" algn="l">
              <a:lnSpc>
                <a:spcPct val="115100"/>
              </a:lnSpc>
              <a:spcBef>
                <a:spcPts val="0"/>
              </a:spcBef>
              <a:spcAft>
                <a:spcPts val="0"/>
              </a:spcAft>
              <a:buSzPts val="1450"/>
              <a:buFont typeface="Poppins Medium"/>
              <a:buChar char="○"/>
            </a:pPr>
            <a:r>
              <a:rPr lang="en-US" sz="1400">
                <a:latin typeface="Poppins Medium"/>
                <a:ea typeface="Poppins Medium"/>
                <a:cs typeface="Poppins Medium"/>
                <a:sym typeface="Poppins Medium"/>
              </a:rPr>
              <a:t>“Mengedepankan manfaat pembangunan dan peluang yang berkelanjutan dengan cara yang dapat diakses, sesuai secara budaya, dan inklusif. “</a:t>
            </a:r>
            <a:endParaRPr/>
          </a:p>
          <a:p>
            <a:pPr indent="-295275" lvl="0" marL="307975" rtl="0" algn="l">
              <a:lnSpc>
                <a:spcPct val="100000"/>
              </a:lnSpc>
              <a:spcBef>
                <a:spcPts val="200"/>
              </a:spcBef>
              <a:spcAft>
                <a:spcPts val="0"/>
              </a:spcAft>
              <a:buSzPts val="1450"/>
              <a:buFont typeface="Poppins Medium"/>
              <a:buAutoNum type="arabicPeriod"/>
            </a:pPr>
            <a:r>
              <a:rPr b="1" lang="en-US" sz="1400">
                <a:latin typeface="Poppins Medium"/>
                <a:ea typeface="Poppins Medium"/>
                <a:cs typeface="Poppins Medium"/>
                <a:sym typeface="Poppins Medium"/>
              </a:rPr>
              <a:t>Perlindungan Hak atas Tanah</a:t>
            </a:r>
            <a:endParaRPr sz="1400">
              <a:latin typeface="Poppins Medium"/>
              <a:ea typeface="Poppins Medium"/>
              <a:cs typeface="Poppins Medium"/>
              <a:sym typeface="Poppins Medium"/>
            </a:endParaRPr>
          </a:p>
          <a:p>
            <a:pPr indent="-295910" lvl="1" marL="708660" marR="5080" rtl="0" algn="l">
              <a:lnSpc>
                <a:spcPct val="114900"/>
              </a:lnSpc>
              <a:spcBef>
                <a:spcPts val="5"/>
              </a:spcBef>
              <a:spcAft>
                <a:spcPts val="0"/>
              </a:spcAft>
              <a:buSzPts val="1450"/>
              <a:buFont typeface="Poppins Medium"/>
              <a:buChar char="○"/>
            </a:pPr>
            <a:r>
              <a:rPr lang="en-US" sz="1400">
                <a:latin typeface="Poppins Medium"/>
                <a:ea typeface="Poppins Medium"/>
                <a:cs typeface="Poppins Medium"/>
                <a:sym typeface="Poppins Medium"/>
              </a:rPr>
              <a:t>“Mengakui, menghormati, dan memelihara budaya, pengetahuan, dan praktik-praktik Masyarakat Adat… terutama mengenai tanah, wilayan dan sumber daya mereka..”</a:t>
            </a:r>
            <a:endParaRPr/>
          </a:p>
          <a:p>
            <a:pPr indent="-295275" lvl="0" marL="307975" rtl="0" algn="l">
              <a:lnSpc>
                <a:spcPct val="100000"/>
              </a:lnSpc>
              <a:spcBef>
                <a:spcPts val="200"/>
              </a:spcBef>
              <a:spcAft>
                <a:spcPts val="0"/>
              </a:spcAft>
              <a:buSzPts val="1450"/>
              <a:buFont typeface="Poppins Medium"/>
              <a:buAutoNum type="arabicPeriod"/>
            </a:pPr>
            <a:r>
              <a:rPr b="1" lang="en-US" sz="1400">
                <a:latin typeface="Poppins Medium"/>
                <a:ea typeface="Poppins Medium"/>
                <a:cs typeface="Poppins Medium"/>
                <a:sym typeface="Poppins Medium"/>
              </a:rPr>
              <a:t>Mekanisme Penyampaian Keluhan</a:t>
            </a:r>
            <a:r>
              <a:rPr lang="en-US" sz="1400">
                <a:latin typeface="Poppins Medium"/>
                <a:ea typeface="Poppins Medium"/>
                <a:cs typeface="Poppins Medium"/>
                <a:sym typeface="Poppins Medium"/>
              </a:rPr>
              <a:t>:</a:t>
            </a:r>
            <a:endParaRPr/>
          </a:p>
          <a:p>
            <a:pPr indent="-295275" lvl="1" marL="708660" rtl="0" algn="l">
              <a:lnSpc>
                <a:spcPct val="100000"/>
              </a:lnSpc>
              <a:spcBef>
                <a:spcPts val="254"/>
              </a:spcBef>
              <a:spcAft>
                <a:spcPts val="0"/>
              </a:spcAft>
              <a:buSzPts val="1450"/>
              <a:buFont typeface="Poppins Medium"/>
              <a:buChar char="○"/>
            </a:pPr>
            <a:r>
              <a:rPr lang="en-US" sz="1400">
                <a:latin typeface="Poppins Medium"/>
                <a:ea typeface="Poppins Medium"/>
                <a:cs typeface="Poppins Medium"/>
                <a:sym typeface="Poppins Medium"/>
              </a:rPr>
              <a:t>“Menyediakan mekanisme penyampaian keluhan sesuai budaya dan dapat diakses oleh Masyarakat Adat.”</a:t>
            </a:r>
            <a:endParaRPr/>
          </a:p>
        </p:txBody>
      </p:sp>
      <p:sp>
        <p:nvSpPr>
          <p:cNvPr id="92" name="Google Shape;92;p6"/>
          <p:cNvSpPr/>
          <p:nvPr/>
        </p:nvSpPr>
        <p:spPr>
          <a:xfrm>
            <a:off x="0" y="783208"/>
            <a:ext cx="10690860" cy="701040"/>
          </a:xfrm>
          <a:custGeom>
            <a:rect b="b" l="l" r="r" t="t"/>
            <a:pathLst>
              <a:path extrusionOk="0" h="701040" w="10690860">
                <a:moveTo>
                  <a:pt x="10690860" y="0"/>
                </a:moveTo>
                <a:lnTo>
                  <a:pt x="0" y="0"/>
                </a:lnTo>
                <a:lnTo>
                  <a:pt x="0" y="700913"/>
                </a:lnTo>
                <a:lnTo>
                  <a:pt x="10690860" y="700913"/>
                </a:lnTo>
                <a:lnTo>
                  <a:pt x="10690860" y="0"/>
                </a:lnTo>
                <a:close/>
              </a:path>
            </a:pathLst>
          </a:custGeom>
          <a:solidFill>
            <a:srgbClr val="80825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93" name="Google Shape;93;p6"/>
          <p:cNvSpPr txBox="1"/>
          <p:nvPr>
            <p:ph type="title"/>
          </p:nvPr>
        </p:nvSpPr>
        <p:spPr>
          <a:xfrm>
            <a:off x="231013" y="884808"/>
            <a:ext cx="10231373" cy="453390"/>
          </a:xfrm>
          <a:prstGeom prst="rect">
            <a:avLst/>
          </a:prstGeom>
          <a:noFill/>
          <a:ln>
            <a:noFill/>
          </a:ln>
        </p:spPr>
        <p:txBody>
          <a:bodyPr anchorCtr="0" anchor="t" bIns="0" lIns="0" spcFirstLastPara="1" rIns="0" wrap="square" tIns="13325">
            <a:spAutoFit/>
          </a:bodyPr>
          <a:lstStyle/>
          <a:p>
            <a:pPr indent="0" lvl="0" marL="52069" rtl="0" algn="l">
              <a:lnSpc>
                <a:spcPct val="100000"/>
              </a:lnSpc>
              <a:spcBef>
                <a:spcPts val="0"/>
              </a:spcBef>
              <a:spcAft>
                <a:spcPts val="0"/>
              </a:spcAft>
              <a:buNone/>
            </a:pPr>
            <a:r>
              <a:rPr lang="en-US"/>
              <a:t>Elemen Utama ESS 7</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7"/>
          <p:cNvSpPr/>
          <p:nvPr/>
        </p:nvSpPr>
        <p:spPr>
          <a:xfrm>
            <a:off x="0" y="783208"/>
            <a:ext cx="10690860" cy="701040"/>
          </a:xfrm>
          <a:custGeom>
            <a:rect b="b" l="l" r="r" t="t"/>
            <a:pathLst>
              <a:path extrusionOk="0" h="701040" w="10690860">
                <a:moveTo>
                  <a:pt x="10690860" y="0"/>
                </a:moveTo>
                <a:lnTo>
                  <a:pt x="0" y="0"/>
                </a:lnTo>
                <a:lnTo>
                  <a:pt x="0" y="700913"/>
                </a:lnTo>
                <a:lnTo>
                  <a:pt x="10690860" y="700913"/>
                </a:lnTo>
                <a:lnTo>
                  <a:pt x="10690860" y="0"/>
                </a:lnTo>
                <a:close/>
              </a:path>
            </a:pathLst>
          </a:custGeom>
          <a:solidFill>
            <a:srgbClr val="80825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99" name="Google Shape;99;p7"/>
          <p:cNvSpPr txBox="1"/>
          <p:nvPr>
            <p:ph type="title"/>
          </p:nvPr>
        </p:nvSpPr>
        <p:spPr>
          <a:xfrm>
            <a:off x="231013" y="884808"/>
            <a:ext cx="10231373" cy="453390"/>
          </a:xfrm>
          <a:prstGeom prst="rect">
            <a:avLst/>
          </a:prstGeom>
          <a:noFill/>
          <a:ln>
            <a:noFill/>
          </a:ln>
        </p:spPr>
        <p:txBody>
          <a:bodyPr anchorCtr="0" anchor="t" bIns="0" lIns="0" spcFirstLastPara="1" rIns="0" wrap="square" tIns="13325">
            <a:spAutoFit/>
          </a:bodyPr>
          <a:lstStyle/>
          <a:p>
            <a:pPr indent="0" lvl="0" marL="52069" rtl="0" algn="l">
              <a:lnSpc>
                <a:spcPct val="100000"/>
              </a:lnSpc>
              <a:spcBef>
                <a:spcPts val="0"/>
              </a:spcBef>
              <a:spcAft>
                <a:spcPts val="0"/>
              </a:spcAft>
              <a:buNone/>
            </a:pPr>
            <a:r>
              <a:rPr lang="en-US"/>
              <a:t>Temuan Utama</a:t>
            </a:r>
            <a:endParaRPr/>
          </a:p>
        </p:txBody>
      </p:sp>
      <p:sp>
        <p:nvSpPr>
          <p:cNvPr id="100" name="Google Shape;100;p7"/>
          <p:cNvSpPr txBox="1"/>
          <p:nvPr/>
        </p:nvSpPr>
        <p:spPr>
          <a:xfrm>
            <a:off x="342391" y="1816556"/>
            <a:ext cx="9723120" cy="5363007"/>
          </a:xfrm>
          <a:prstGeom prst="rect">
            <a:avLst/>
          </a:prstGeom>
          <a:noFill/>
          <a:ln>
            <a:noFill/>
          </a:ln>
        </p:spPr>
        <p:txBody>
          <a:bodyPr anchorCtr="0" anchor="t" bIns="0" lIns="0" spcFirstLastPara="1" rIns="0" wrap="square" tIns="12700">
            <a:spAutoFit/>
          </a:bodyPr>
          <a:lstStyle/>
          <a:p>
            <a:pPr indent="0" lvl="0" marL="12700" marR="610235" rtl="0" algn="l">
              <a:lnSpc>
                <a:spcPct val="114999"/>
              </a:lnSpc>
              <a:spcBef>
                <a:spcPts val="0"/>
              </a:spcBef>
              <a:spcAft>
                <a:spcPts val="0"/>
              </a:spcAft>
              <a:buNone/>
            </a:pPr>
            <a:r>
              <a:rPr b="1" lang="en-US" sz="1400">
                <a:latin typeface="Poppins Medium"/>
                <a:ea typeface="Poppins Medium"/>
                <a:cs typeface="Poppins Medium"/>
                <a:sym typeface="Poppins Medium"/>
              </a:rPr>
              <a:t>Sejak tahun 2022 PLN telah melakukan beberapa upaya untuk mendapatkan dukungan masyarakat, dan melaksanakan proses FPIC Proses FPIC Kurang Memadai</a:t>
            </a:r>
            <a:endParaRPr sz="1400">
              <a:latin typeface="Poppins Medium"/>
              <a:ea typeface="Poppins Medium"/>
              <a:cs typeface="Poppins Medium"/>
              <a:sym typeface="Poppins Medium"/>
            </a:endParaRPr>
          </a:p>
          <a:p>
            <a:pPr indent="-299720" lvl="0" marL="412750" rtl="0" algn="l">
              <a:lnSpc>
                <a:spcPct val="100000"/>
              </a:lnSpc>
              <a:spcBef>
                <a:spcPts val="260"/>
              </a:spcBef>
              <a:spcAft>
                <a:spcPts val="0"/>
              </a:spcAft>
              <a:buSzPts val="1550"/>
              <a:buFont typeface="Poppins Medium"/>
              <a:buChar char="●"/>
            </a:pPr>
            <a:r>
              <a:rPr lang="en-US" sz="1400">
                <a:latin typeface="Poppins Medium"/>
                <a:ea typeface="Poppins Medium"/>
                <a:cs typeface="Poppins Medium"/>
                <a:sym typeface="Poppins Medium"/>
              </a:rPr>
              <a:t>Persetujuan dari Masyarakat Adat dari Poco Leok belum diperoleh sebelum kegiatan proyek.</a:t>
            </a:r>
            <a:endParaRPr/>
          </a:p>
          <a:p>
            <a:pPr indent="-299720" lvl="0" marL="412750" rtl="0" algn="l">
              <a:lnSpc>
                <a:spcPct val="100000"/>
              </a:lnSpc>
              <a:spcBef>
                <a:spcPts val="254"/>
              </a:spcBef>
              <a:spcAft>
                <a:spcPts val="0"/>
              </a:spcAft>
              <a:buSzPts val="1550"/>
              <a:buFont typeface="Poppins Medium"/>
              <a:buChar char="●"/>
            </a:pPr>
            <a:r>
              <a:rPr lang="en-US" sz="1400">
                <a:latin typeface="Poppins Medium"/>
                <a:ea typeface="Poppins Medium"/>
                <a:cs typeface="Poppins Medium"/>
                <a:sym typeface="Poppins Medium"/>
              </a:rPr>
              <a:t>Komunitas tidak diberikan informasi yang memadai, yang mengakibatkan terjadinya kebingungan dan ketidakpercayaan.</a:t>
            </a:r>
            <a:endParaRPr/>
          </a:p>
          <a:p>
            <a:pPr indent="-299720" lvl="0" marL="412750" rtl="0" algn="l">
              <a:lnSpc>
                <a:spcPct val="100000"/>
              </a:lnSpc>
              <a:spcBef>
                <a:spcPts val="250"/>
              </a:spcBef>
              <a:spcAft>
                <a:spcPts val="0"/>
              </a:spcAft>
              <a:buSzPts val="1550"/>
              <a:buFont typeface="Poppins Medium"/>
              <a:buChar char="●"/>
            </a:pPr>
            <a:r>
              <a:rPr lang="en-US" sz="1400">
                <a:latin typeface="Poppins Medium"/>
                <a:ea typeface="Poppins Medium"/>
                <a:cs typeface="Poppins Medium"/>
                <a:sym typeface="Poppins Medium"/>
              </a:rPr>
              <a:t>Proses tersebut tidak merupakan partisipasi yang bermakna dan belum sepenuhnya selaras dengan standar internasional.</a:t>
            </a:r>
            <a:endParaRPr/>
          </a:p>
          <a:p>
            <a:pPr indent="0" lvl="0" marL="0" rtl="0" algn="l">
              <a:lnSpc>
                <a:spcPct val="100000"/>
              </a:lnSpc>
              <a:spcBef>
                <a:spcPts val="505"/>
              </a:spcBef>
              <a:spcAft>
                <a:spcPts val="0"/>
              </a:spcAft>
              <a:buSzPts val="1400"/>
              <a:buFont typeface="Tahoma"/>
              <a:buNone/>
            </a:pPr>
            <a:r>
              <a:t/>
            </a:r>
            <a:endParaRPr sz="1400">
              <a:latin typeface="Poppins Medium"/>
              <a:ea typeface="Poppins Medium"/>
              <a:cs typeface="Poppins Medium"/>
              <a:sym typeface="Poppins Medium"/>
            </a:endParaRPr>
          </a:p>
          <a:p>
            <a:pPr indent="0" lvl="0" marL="12700" rtl="0" algn="l">
              <a:lnSpc>
                <a:spcPct val="100000"/>
              </a:lnSpc>
              <a:spcBef>
                <a:spcPts val="0"/>
              </a:spcBef>
              <a:spcAft>
                <a:spcPts val="0"/>
              </a:spcAft>
              <a:buNone/>
            </a:pPr>
            <a:r>
              <a:rPr b="1" lang="en-US" sz="1400">
                <a:latin typeface="Poppins Medium"/>
                <a:ea typeface="Poppins Medium"/>
                <a:cs typeface="Poppins Medium"/>
                <a:sym typeface="Poppins Medium"/>
              </a:rPr>
              <a:t>Tidak adanya Rencana Masyarakat Adat / </a:t>
            </a:r>
            <a:r>
              <a:rPr b="1" i="1" lang="en-US" sz="1400">
                <a:latin typeface="Poppins Medium"/>
                <a:ea typeface="Poppins Medium"/>
                <a:cs typeface="Poppins Medium"/>
                <a:sym typeface="Poppins Medium"/>
              </a:rPr>
              <a:t>Absence of an Indigenous Peoples Plan </a:t>
            </a:r>
            <a:r>
              <a:rPr b="1" lang="en-US" sz="1400">
                <a:latin typeface="Poppins Medium"/>
                <a:ea typeface="Poppins Medium"/>
                <a:cs typeface="Poppins Medium"/>
                <a:sym typeface="Poppins Medium"/>
              </a:rPr>
              <a:t>(IPP):</a:t>
            </a:r>
            <a:endParaRPr sz="1400">
              <a:latin typeface="Poppins Medium"/>
              <a:ea typeface="Poppins Medium"/>
              <a:cs typeface="Poppins Medium"/>
              <a:sym typeface="Poppins Medium"/>
            </a:endParaRPr>
          </a:p>
          <a:p>
            <a:pPr indent="-299720" lvl="0" marL="412750" rtl="0" algn="l">
              <a:lnSpc>
                <a:spcPct val="100000"/>
              </a:lnSpc>
              <a:spcBef>
                <a:spcPts val="254"/>
              </a:spcBef>
              <a:spcAft>
                <a:spcPts val="0"/>
              </a:spcAft>
              <a:buSzPts val="1550"/>
              <a:buFont typeface="Poppins Medium"/>
              <a:buChar char="●"/>
            </a:pPr>
            <a:r>
              <a:rPr lang="en-US" sz="1400">
                <a:latin typeface="Poppins Medium"/>
                <a:ea typeface="Poppins Medium"/>
                <a:cs typeface="Poppins Medium"/>
                <a:sym typeface="Poppins Medium"/>
              </a:rPr>
              <a:t>Tidak ada rencana terstruktur untuk mengelola dampak proyek atau melibatkan Masyarakat Adat dalam pembuatan Keputusan.</a:t>
            </a:r>
            <a:endParaRPr/>
          </a:p>
          <a:p>
            <a:pPr indent="0" lvl="0" marL="0" rtl="0" algn="l">
              <a:lnSpc>
                <a:spcPct val="100000"/>
              </a:lnSpc>
              <a:spcBef>
                <a:spcPts val="505"/>
              </a:spcBef>
              <a:spcAft>
                <a:spcPts val="0"/>
              </a:spcAft>
              <a:buSzPts val="1400"/>
              <a:buFont typeface="Tahoma"/>
              <a:buNone/>
            </a:pPr>
            <a:r>
              <a:t/>
            </a:r>
            <a:endParaRPr sz="1400">
              <a:latin typeface="Poppins Medium"/>
              <a:ea typeface="Poppins Medium"/>
              <a:cs typeface="Poppins Medium"/>
              <a:sym typeface="Poppins Medium"/>
            </a:endParaRPr>
          </a:p>
          <a:p>
            <a:pPr indent="0" lvl="0" marL="12700" rtl="0" algn="l">
              <a:lnSpc>
                <a:spcPct val="100000"/>
              </a:lnSpc>
              <a:spcBef>
                <a:spcPts val="0"/>
              </a:spcBef>
              <a:spcAft>
                <a:spcPts val="0"/>
              </a:spcAft>
              <a:buNone/>
            </a:pPr>
            <a:r>
              <a:rPr b="1" lang="en-US" sz="1400">
                <a:latin typeface="Poppins Medium"/>
                <a:ea typeface="Poppins Medium"/>
                <a:cs typeface="Poppins Medium"/>
                <a:sym typeface="Poppins Medium"/>
              </a:rPr>
              <a:t>Tidak mengikutsertakan Kelompok Rentan:</a:t>
            </a:r>
            <a:endParaRPr sz="1400">
              <a:latin typeface="Poppins Medium"/>
              <a:ea typeface="Poppins Medium"/>
              <a:cs typeface="Poppins Medium"/>
              <a:sym typeface="Poppins Medium"/>
            </a:endParaRPr>
          </a:p>
          <a:p>
            <a:pPr indent="-299720" lvl="0" marL="412750" rtl="0" algn="l">
              <a:lnSpc>
                <a:spcPct val="100000"/>
              </a:lnSpc>
              <a:spcBef>
                <a:spcPts val="250"/>
              </a:spcBef>
              <a:spcAft>
                <a:spcPts val="0"/>
              </a:spcAft>
              <a:buSzPts val="1550"/>
              <a:buFont typeface="Poppins Medium"/>
              <a:buChar char="●"/>
            </a:pPr>
            <a:r>
              <a:rPr lang="en-US" sz="1400">
                <a:latin typeface="Poppins Medium"/>
                <a:ea typeface="Poppins Medium"/>
                <a:cs typeface="Poppins Medium"/>
                <a:sym typeface="Poppins Medium"/>
              </a:rPr>
              <a:t>Perempuan, pemuda, dan kelompok rentan lainnya tidak diikutsertakan secara memadai, sehingga partisipasi yang inklusif tidak dijalankan.</a:t>
            </a:r>
            <a:endParaRPr/>
          </a:p>
          <a:p>
            <a:pPr indent="0" lvl="0" marL="0" rtl="0" algn="l">
              <a:lnSpc>
                <a:spcPct val="100000"/>
              </a:lnSpc>
              <a:spcBef>
                <a:spcPts val="505"/>
              </a:spcBef>
              <a:spcAft>
                <a:spcPts val="0"/>
              </a:spcAft>
              <a:buSzPts val="1400"/>
              <a:buFont typeface="Tahoma"/>
              <a:buNone/>
            </a:pPr>
            <a:r>
              <a:t/>
            </a:r>
            <a:endParaRPr sz="1400">
              <a:latin typeface="Poppins Medium"/>
              <a:ea typeface="Poppins Medium"/>
              <a:cs typeface="Poppins Medium"/>
              <a:sym typeface="Poppins Medium"/>
            </a:endParaRPr>
          </a:p>
          <a:p>
            <a:pPr indent="0" lvl="0" marL="12700" rtl="0" algn="l">
              <a:lnSpc>
                <a:spcPct val="100000"/>
              </a:lnSpc>
              <a:spcBef>
                <a:spcPts val="5"/>
              </a:spcBef>
              <a:spcAft>
                <a:spcPts val="0"/>
              </a:spcAft>
              <a:buNone/>
            </a:pPr>
            <a:r>
              <a:rPr b="1" lang="en-US" sz="1400">
                <a:latin typeface="Poppins Medium"/>
                <a:ea typeface="Poppins Medium"/>
                <a:cs typeface="Poppins Medium"/>
                <a:sym typeface="Poppins Medium"/>
              </a:rPr>
              <a:t>Penentangan yang Persisten dari Masyarakat:</a:t>
            </a:r>
            <a:endParaRPr sz="1400">
              <a:latin typeface="Poppins Medium"/>
              <a:ea typeface="Poppins Medium"/>
              <a:cs typeface="Poppins Medium"/>
              <a:sym typeface="Poppins Medium"/>
            </a:endParaRPr>
          </a:p>
          <a:p>
            <a:pPr indent="-300355" lvl="0" marL="413384" marR="5080" rtl="0" algn="l">
              <a:lnSpc>
                <a:spcPct val="114999"/>
              </a:lnSpc>
              <a:spcBef>
                <a:spcPts val="0"/>
              </a:spcBef>
              <a:spcAft>
                <a:spcPts val="0"/>
              </a:spcAft>
              <a:buSzPts val="1550"/>
              <a:buFont typeface="Poppins Medium"/>
              <a:buChar char="●"/>
            </a:pPr>
            <a:r>
              <a:rPr lang="en-US" sz="1400">
                <a:latin typeface="Poppins Medium"/>
                <a:ea typeface="Poppins Medium"/>
                <a:cs typeface="Poppins Medium"/>
                <a:sym typeface="Poppins Medium"/>
              </a:rPr>
              <a:t>Penentangan yang terus berlangsung dan konsisten dari sebagian penduduk Masyarakat Adat menunjukkan tidak tercapainya persetujuan yang tulus dan gagal dalam mengatasi keluhan/kekhawatiran masyarakat secara efektif.</a:t>
            </a:r>
            <a:endParaRPr/>
          </a:p>
          <a:p>
            <a:pPr indent="0" lvl="0" marL="0" rtl="0" algn="l">
              <a:lnSpc>
                <a:spcPct val="100000"/>
              </a:lnSpc>
              <a:spcBef>
                <a:spcPts val="505"/>
              </a:spcBef>
              <a:spcAft>
                <a:spcPts val="0"/>
              </a:spcAft>
              <a:buNone/>
            </a:pPr>
            <a:r>
              <a:t/>
            </a:r>
            <a:endParaRPr sz="1400">
              <a:latin typeface="Poppins Medium"/>
              <a:ea typeface="Poppins Medium"/>
              <a:cs typeface="Poppins Medium"/>
              <a:sym typeface="Poppins Medium"/>
            </a:endParaRPr>
          </a:p>
          <a:p>
            <a:pPr indent="0" lvl="0" marL="113029" rtl="0" algn="l">
              <a:lnSpc>
                <a:spcPct val="100000"/>
              </a:lnSpc>
              <a:spcBef>
                <a:spcPts val="0"/>
              </a:spcBef>
              <a:spcAft>
                <a:spcPts val="0"/>
              </a:spcAft>
              <a:buNone/>
            </a:pPr>
            <a:r>
              <a:rPr b="1" lang="en-US" sz="1400">
                <a:latin typeface="Poppins Medium"/>
                <a:ea typeface="Poppins Medium"/>
                <a:cs typeface="Poppins Medium"/>
                <a:sym typeface="Poppins Medium"/>
              </a:rPr>
              <a:t>Proses FPIC saat ini dapat diperbaiki dengan mempertimbangkan temuan utama yang disajikan</a:t>
            </a:r>
            <a:endParaRPr sz="1400">
              <a:latin typeface="Poppins Medium"/>
              <a:ea typeface="Poppins Medium"/>
              <a:cs typeface="Poppins Medium"/>
              <a:sym typeface="Poppins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4" name="Shape 104"/>
        <p:cNvGrpSpPr/>
        <p:nvPr/>
      </p:nvGrpSpPr>
      <p:grpSpPr>
        <a:xfrm>
          <a:off x="0" y="0"/>
          <a:ext cx="0" cy="0"/>
          <a:chOff x="0" y="0"/>
          <a:chExt cx="0" cy="0"/>
        </a:xfrm>
      </p:grpSpPr>
      <p:pic>
        <p:nvPicPr>
          <p:cNvPr id="105" name="Google Shape;105;p8"/>
          <p:cNvPicPr preferRelativeResize="0"/>
          <p:nvPr/>
        </p:nvPicPr>
        <p:blipFill rotWithShape="1">
          <a:blip r:embed="rId3">
            <a:alphaModFix/>
          </a:blip>
          <a:srcRect b="0" l="0" r="0" t="0"/>
          <a:stretch/>
        </p:blipFill>
        <p:spPr>
          <a:xfrm>
            <a:off x="3700259" y="2758211"/>
            <a:ext cx="6449555" cy="4030954"/>
          </a:xfrm>
          <a:prstGeom prst="rect">
            <a:avLst/>
          </a:prstGeom>
          <a:noFill/>
          <a:ln>
            <a:noFill/>
          </a:ln>
        </p:spPr>
      </p:pic>
      <p:grpSp>
        <p:nvGrpSpPr>
          <p:cNvPr id="106" name="Google Shape;106;p8"/>
          <p:cNvGrpSpPr/>
          <p:nvPr/>
        </p:nvGrpSpPr>
        <p:grpSpPr>
          <a:xfrm>
            <a:off x="0" y="1478152"/>
            <a:ext cx="10691240" cy="193675"/>
            <a:chOff x="0" y="1478152"/>
            <a:chExt cx="10691240" cy="193675"/>
          </a:xfrm>
        </p:grpSpPr>
        <p:sp>
          <p:nvSpPr>
            <p:cNvPr id="107" name="Google Shape;107;p8"/>
            <p:cNvSpPr/>
            <p:nvPr/>
          </p:nvSpPr>
          <p:spPr>
            <a:xfrm>
              <a:off x="0" y="1482597"/>
              <a:ext cx="807720" cy="189230"/>
            </a:xfrm>
            <a:custGeom>
              <a:rect b="b" l="l" r="r" t="t"/>
              <a:pathLst>
                <a:path extrusionOk="0" h="189230" w="807720">
                  <a:moveTo>
                    <a:pt x="0" y="188849"/>
                  </a:moveTo>
                  <a:lnTo>
                    <a:pt x="807720" y="188849"/>
                  </a:lnTo>
                  <a:lnTo>
                    <a:pt x="807720" y="0"/>
                  </a:lnTo>
                  <a:lnTo>
                    <a:pt x="0" y="0"/>
                  </a:lnTo>
                  <a:lnTo>
                    <a:pt x="0" y="188849"/>
                  </a:lnTo>
                  <a:close/>
                </a:path>
              </a:pathLst>
            </a:custGeom>
            <a:solidFill>
              <a:srgbClr val="80825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08" name="Google Shape;108;p8"/>
            <p:cNvSpPr/>
            <p:nvPr/>
          </p:nvSpPr>
          <p:spPr>
            <a:xfrm>
              <a:off x="807719" y="1482597"/>
              <a:ext cx="828040" cy="189230"/>
            </a:xfrm>
            <a:custGeom>
              <a:rect b="b" l="l" r="r" t="t"/>
              <a:pathLst>
                <a:path extrusionOk="0" h="189230" w="828039">
                  <a:moveTo>
                    <a:pt x="827532" y="0"/>
                  </a:moveTo>
                  <a:lnTo>
                    <a:pt x="0" y="0"/>
                  </a:lnTo>
                  <a:lnTo>
                    <a:pt x="0" y="188849"/>
                  </a:lnTo>
                  <a:lnTo>
                    <a:pt x="827532" y="188849"/>
                  </a:lnTo>
                  <a:lnTo>
                    <a:pt x="827532" y="0"/>
                  </a:lnTo>
                  <a:close/>
                </a:path>
              </a:pathLst>
            </a:custGeom>
            <a:solidFill>
              <a:srgbClr val="4B6AA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09" name="Google Shape;109;p8"/>
            <p:cNvSpPr/>
            <p:nvPr/>
          </p:nvSpPr>
          <p:spPr>
            <a:xfrm>
              <a:off x="1624583" y="1478152"/>
              <a:ext cx="827405" cy="189230"/>
            </a:xfrm>
            <a:custGeom>
              <a:rect b="b" l="l" r="r" t="t"/>
              <a:pathLst>
                <a:path extrusionOk="0" h="189230" w="827405">
                  <a:moveTo>
                    <a:pt x="827404" y="0"/>
                  </a:moveTo>
                  <a:lnTo>
                    <a:pt x="0" y="0"/>
                  </a:lnTo>
                  <a:lnTo>
                    <a:pt x="0" y="188849"/>
                  </a:lnTo>
                  <a:lnTo>
                    <a:pt x="827404" y="188849"/>
                  </a:lnTo>
                  <a:lnTo>
                    <a:pt x="827404" y="0"/>
                  </a:lnTo>
                  <a:close/>
                </a:path>
              </a:pathLst>
            </a:custGeom>
            <a:solidFill>
              <a:srgbClr val="EE5336"/>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10" name="Google Shape;110;p8"/>
            <p:cNvSpPr/>
            <p:nvPr/>
          </p:nvSpPr>
          <p:spPr>
            <a:xfrm>
              <a:off x="2441320" y="1482597"/>
              <a:ext cx="8249920" cy="189230"/>
            </a:xfrm>
            <a:custGeom>
              <a:rect b="b" l="l" r="r" t="t"/>
              <a:pathLst>
                <a:path extrusionOk="0" h="189230" w="8249920">
                  <a:moveTo>
                    <a:pt x="8249411" y="0"/>
                  </a:moveTo>
                  <a:lnTo>
                    <a:pt x="0" y="0"/>
                  </a:lnTo>
                  <a:lnTo>
                    <a:pt x="0" y="188849"/>
                  </a:lnTo>
                  <a:lnTo>
                    <a:pt x="8249411" y="188849"/>
                  </a:lnTo>
                  <a:lnTo>
                    <a:pt x="8249411" y="0"/>
                  </a:lnTo>
                  <a:close/>
                </a:path>
              </a:pathLst>
            </a:custGeom>
            <a:solidFill>
              <a:srgbClr val="F5933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111" name="Google Shape;111;p8"/>
          <p:cNvSpPr txBox="1"/>
          <p:nvPr>
            <p:ph type="title"/>
          </p:nvPr>
        </p:nvSpPr>
        <p:spPr>
          <a:xfrm>
            <a:off x="0" y="775461"/>
            <a:ext cx="10690860" cy="701040"/>
          </a:xfrm>
          <a:prstGeom prst="rect">
            <a:avLst/>
          </a:prstGeom>
          <a:solidFill>
            <a:srgbClr val="808255"/>
          </a:solidFill>
          <a:ln>
            <a:noFill/>
          </a:ln>
        </p:spPr>
        <p:txBody>
          <a:bodyPr anchorCtr="0" anchor="t" bIns="0" lIns="0" spcFirstLastPara="1" rIns="0" wrap="square" tIns="116825">
            <a:spAutoFit/>
          </a:bodyPr>
          <a:lstStyle/>
          <a:p>
            <a:pPr indent="0" lvl="0" marL="283210" rtl="0" algn="l">
              <a:lnSpc>
                <a:spcPct val="100000"/>
              </a:lnSpc>
              <a:spcBef>
                <a:spcPts val="0"/>
              </a:spcBef>
              <a:spcAft>
                <a:spcPts val="0"/>
              </a:spcAft>
              <a:buNone/>
            </a:pPr>
            <a:r>
              <a:rPr lang="en-US"/>
              <a:t>Rekomendasi Utama</a:t>
            </a:r>
            <a:endParaRPr/>
          </a:p>
        </p:txBody>
      </p:sp>
      <p:sp>
        <p:nvSpPr>
          <p:cNvPr id="112" name="Google Shape;112;p8"/>
          <p:cNvSpPr txBox="1"/>
          <p:nvPr/>
        </p:nvSpPr>
        <p:spPr>
          <a:xfrm>
            <a:off x="331724" y="1747392"/>
            <a:ext cx="9672320" cy="5395964"/>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400">
                <a:latin typeface="Poppins Medium"/>
                <a:ea typeface="Poppins Medium"/>
                <a:cs typeface="Poppins Medium"/>
                <a:sym typeface="Poppins Medium"/>
              </a:rPr>
              <a:t>Menghentikan Sementara Kegiatan di Area di mana terdapat Resistensi </a:t>
            </a:r>
            <a:r>
              <a:rPr lang="en-US" sz="1400">
                <a:latin typeface="Poppins Medium"/>
                <a:ea typeface="Poppins Medium"/>
                <a:cs typeface="Poppins Medium"/>
                <a:sym typeface="Poppins Medium"/>
              </a:rPr>
              <a:t>:</a:t>
            </a:r>
            <a:endParaRPr/>
          </a:p>
          <a:p>
            <a:pPr indent="-300355" lvl="0" marL="413384" marR="118745" rtl="0" algn="l">
              <a:lnSpc>
                <a:spcPct val="114999"/>
              </a:lnSpc>
              <a:spcBef>
                <a:spcPts val="1060"/>
              </a:spcBef>
              <a:spcAft>
                <a:spcPts val="0"/>
              </a:spcAft>
              <a:buSzPts val="1550"/>
              <a:buFont typeface="Poppins Medium"/>
              <a:buChar char="●"/>
            </a:pPr>
            <a:r>
              <a:rPr lang="en-US" sz="1400">
                <a:latin typeface="Poppins Medium"/>
                <a:ea typeface="Poppins Medium"/>
                <a:cs typeface="Poppins Medium"/>
                <a:sym typeface="Poppins Medium"/>
              </a:rPr>
              <a:t>Menghentikan operasi proyek sementara dan berfokus pada resolusi konflik di area seperti Mocok dan Lungar, di mana FPIC belum diperoleh sebagaimana mestinya.</a:t>
            </a:r>
            <a:endParaRPr/>
          </a:p>
          <a:p>
            <a:pPr indent="0" lvl="0" marL="12700" rtl="0" algn="l">
              <a:lnSpc>
                <a:spcPct val="100000"/>
              </a:lnSpc>
              <a:spcBef>
                <a:spcPts val="1305"/>
              </a:spcBef>
              <a:spcAft>
                <a:spcPts val="0"/>
              </a:spcAft>
              <a:buNone/>
            </a:pPr>
            <a:r>
              <a:rPr b="1" lang="en-US" sz="1400">
                <a:latin typeface="Poppins Medium"/>
                <a:ea typeface="Poppins Medium"/>
                <a:cs typeface="Poppins Medium"/>
                <a:sym typeface="Poppins Medium"/>
              </a:rPr>
              <a:t>Merevisi dan Mengulangi Proses FPIC </a:t>
            </a:r>
            <a:r>
              <a:rPr lang="en-US" sz="1400">
                <a:latin typeface="Poppins Medium"/>
                <a:ea typeface="Poppins Medium"/>
                <a:cs typeface="Poppins Medium"/>
                <a:sym typeface="Poppins Medium"/>
              </a:rPr>
              <a:t>:</a:t>
            </a:r>
            <a:endParaRPr/>
          </a:p>
          <a:p>
            <a:pPr indent="-300355" lvl="0" marL="413384" marR="103504" rtl="0" algn="l">
              <a:lnSpc>
                <a:spcPct val="115399"/>
              </a:lnSpc>
              <a:spcBef>
                <a:spcPts val="1050"/>
              </a:spcBef>
              <a:spcAft>
                <a:spcPts val="0"/>
              </a:spcAft>
              <a:buSzPts val="1550"/>
              <a:buFont typeface="Poppins Medium"/>
              <a:buChar char="●"/>
            </a:pPr>
            <a:r>
              <a:rPr lang="en-US" sz="1400">
                <a:latin typeface="Poppins Medium"/>
                <a:ea typeface="Poppins Medium"/>
                <a:cs typeface="Poppins Medium"/>
                <a:sym typeface="Poppins Medium"/>
              </a:rPr>
              <a:t>Memperbaiki proses FPIC dengan bermitra dengan perwakilan Adat dari semua komunitas yang terkena dampak, dengan memastikan bahwa catatan konsultasi (Berita Acara) dan Rencana Masyarakat Adat (IPP) disepakati bersama dengan syarat-syarat persetujuan yang didefinisikan dengan jelas.</a:t>
            </a:r>
            <a:endParaRPr/>
          </a:p>
          <a:p>
            <a:pPr indent="0" lvl="0" marL="12700" rtl="0" algn="l">
              <a:lnSpc>
                <a:spcPct val="100000"/>
              </a:lnSpc>
              <a:spcBef>
                <a:spcPts val="1305"/>
              </a:spcBef>
              <a:spcAft>
                <a:spcPts val="0"/>
              </a:spcAft>
              <a:buNone/>
            </a:pPr>
            <a:r>
              <a:rPr b="1" lang="en-US" sz="1400">
                <a:latin typeface="Poppins Medium"/>
                <a:ea typeface="Poppins Medium"/>
                <a:cs typeface="Poppins Medium"/>
                <a:sym typeface="Poppins Medium"/>
              </a:rPr>
              <a:t>Menciptakan dan Mengimplementasikan IPP</a:t>
            </a:r>
            <a:r>
              <a:rPr lang="en-US" sz="1400">
                <a:latin typeface="Poppins Medium"/>
                <a:ea typeface="Poppins Medium"/>
                <a:cs typeface="Poppins Medium"/>
                <a:sym typeface="Poppins Medium"/>
              </a:rPr>
              <a:t>:</a:t>
            </a:r>
            <a:endParaRPr/>
          </a:p>
          <a:p>
            <a:pPr indent="-300355" lvl="0" marL="413384" marR="5080" rtl="0" algn="l">
              <a:lnSpc>
                <a:spcPct val="114999"/>
              </a:lnSpc>
              <a:spcBef>
                <a:spcPts val="1060"/>
              </a:spcBef>
              <a:spcAft>
                <a:spcPts val="0"/>
              </a:spcAft>
              <a:buSzPts val="1550"/>
              <a:buFont typeface="Poppins Medium"/>
              <a:buChar char="●"/>
            </a:pPr>
            <a:r>
              <a:rPr lang="en-US" sz="1400">
                <a:latin typeface="Poppins Medium"/>
                <a:ea typeface="Poppins Medium"/>
                <a:cs typeface="Poppins Medium"/>
                <a:sym typeface="Poppins Medium"/>
              </a:rPr>
              <a:t>Menyusun dan menyelesaikan Rencana Masyarakat Adat yang berfokus pada mengurangi dampak negatif dan meningkatkan manfaat, dengan struktur tata Kelola yang melibatkan perwakilan Adat. Rencana ini harus dibuat bersama dengan Masyarakat yang terkena dampak dan diselesaikan sebagai bagian dari proses FPIC.</a:t>
            </a:r>
            <a:endParaRPr/>
          </a:p>
          <a:p>
            <a:pPr indent="0" lvl="0" marL="12700" rtl="0" algn="l">
              <a:lnSpc>
                <a:spcPct val="100000"/>
              </a:lnSpc>
              <a:spcBef>
                <a:spcPts val="1305"/>
              </a:spcBef>
              <a:spcAft>
                <a:spcPts val="0"/>
              </a:spcAft>
              <a:buNone/>
            </a:pPr>
            <a:r>
              <a:rPr b="1" lang="en-US" sz="1400">
                <a:latin typeface="Poppins Medium"/>
                <a:ea typeface="Poppins Medium"/>
                <a:cs typeface="Poppins Medium"/>
                <a:sym typeface="Poppins Medium"/>
              </a:rPr>
              <a:t>Membangun Kembali Kepercayaan Masyarakat:</a:t>
            </a:r>
            <a:endParaRPr sz="1400">
              <a:latin typeface="Poppins Medium"/>
              <a:ea typeface="Poppins Medium"/>
              <a:cs typeface="Poppins Medium"/>
              <a:sym typeface="Poppins Medium"/>
            </a:endParaRPr>
          </a:p>
          <a:p>
            <a:pPr indent="-300355" lvl="0" marL="413384" marR="117475" rtl="0" algn="l">
              <a:lnSpc>
                <a:spcPct val="115300"/>
              </a:lnSpc>
              <a:spcBef>
                <a:spcPts val="1055"/>
              </a:spcBef>
              <a:spcAft>
                <a:spcPts val="0"/>
              </a:spcAft>
              <a:buSzPts val="1550"/>
              <a:buFont typeface="Poppins Medium"/>
              <a:buChar char="●"/>
            </a:pPr>
            <a:r>
              <a:rPr lang="en-US" sz="1400">
                <a:latin typeface="Poppins Medium"/>
                <a:ea typeface="Poppins Medium"/>
                <a:cs typeface="Poppins Medium"/>
                <a:sym typeface="Poppins Medium"/>
              </a:rPr>
              <a:t>Secara proaktif menangani keluhan Masyarakat, ikut sertakan mereka dalam pengambilan Keputusan proyek di waktu yang akan datang, dan hindari tindakan yang kemungkinan dapat meningkatkan ketegangan. Pastikan memberikan waktu cukup untuk proses FPIC, hindari taktik pemaksaan atau hindari memberikan insentif hanya untuk mendapat persetujuan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9"/>
          <p:cNvSpPr/>
          <p:nvPr/>
        </p:nvSpPr>
        <p:spPr>
          <a:xfrm>
            <a:off x="0" y="783208"/>
            <a:ext cx="10690860" cy="701040"/>
          </a:xfrm>
          <a:custGeom>
            <a:rect b="b" l="l" r="r" t="t"/>
            <a:pathLst>
              <a:path extrusionOk="0" h="701040" w="10690860">
                <a:moveTo>
                  <a:pt x="10690860" y="0"/>
                </a:moveTo>
                <a:lnTo>
                  <a:pt x="0" y="0"/>
                </a:lnTo>
                <a:lnTo>
                  <a:pt x="0" y="700913"/>
                </a:lnTo>
                <a:lnTo>
                  <a:pt x="10690860" y="700913"/>
                </a:lnTo>
                <a:lnTo>
                  <a:pt x="10690860" y="0"/>
                </a:lnTo>
                <a:close/>
              </a:path>
            </a:pathLst>
          </a:custGeom>
          <a:solidFill>
            <a:srgbClr val="80825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18" name="Google Shape;118;p9"/>
          <p:cNvSpPr txBox="1"/>
          <p:nvPr>
            <p:ph type="title"/>
          </p:nvPr>
        </p:nvSpPr>
        <p:spPr>
          <a:xfrm>
            <a:off x="231013" y="884808"/>
            <a:ext cx="10231373" cy="453390"/>
          </a:xfrm>
          <a:prstGeom prst="rect">
            <a:avLst/>
          </a:prstGeom>
          <a:noFill/>
          <a:ln>
            <a:noFill/>
          </a:ln>
        </p:spPr>
        <p:txBody>
          <a:bodyPr anchorCtr="0" anchor="t" bIns="0" lIns="0" spcFirstLastPara="1" rIns="0" wrap="square" tIns="13325">
            <a:spAutoFit/>
          </a:bodyPr>
          <a:lstStyle/>
          <a:p>
            <a:pPr indent="0" lvl="0" marL="52069" rtl="0" algn="l">
              <a:lnSpc>
                <a:spcPct val="100000"/>
              </a:lnSpc>
              <a:spcBef>
                <a:spcPts val="0"/>
              </a:spcBef>
              <a:spcAft>
                <a:spcPts val="0"/>
              </a:spcAft>
              <a:buNone/>
            </a:pPr>
            <a:r>
              <a:rPr lang="en-US"/>
              <a:t>Tabel Mengatasi Kesenjangan</a:t>
            </a:r>
            <a:endParaRPr/>
          </a:p>
        </p:txBody>
      </p:sp>
      <p:graphicFrame>
        <p:nvGraphicFramePr>
          <p:cNvPr id="119" name="Google Shape;119;p9"/>
          <p:cNvGraphicFramePr/>
          <p:nvPr/>
        </p:nvGraphicFramePr>
        <p:xfrm>
          <a:off x="290322" y="1719706"/>
          <a:ext cx="3000000" cy="3000000"/>
        </p:xfrm>
        <a:graphic>
          <a:graphicData uri="http://schemas.openxmlformats.org/drawingml/2006/table">
            <a:tbl>
              <a:tblPr bandRow="1" firstRow="1">
                <a:noFill/>
                <a:tableStyleId>{A973D482-9DC0-4E8B-8CD3-AEBD17E556BE}</a:tableStyleId>
              </a:tblPr>
              <a:tblGrid>
                <a:gridCol w="431175"/>
                <a:gridCol w="4009400"/>
                <a:gridCol w="1043950"/>
                <a:gridCol w="1863725"/>
                <a:gridCol w="2892425"/>
              </a:tblGrid>
              <a:tr h="493400">
                <a:tc>
                  <a:txBody>
                    <a:bodyPr/>
                    <a:lstStyle/>
                    <a:p>
                      <a:pPr indent="0" lvl="0" marL="118110" marR="0" rtl="0" algn="l">
                        <a:lnSpc>
                          <a:spcPct val="100000"/>
                        </a:lnSpc>
                        <a:spcBef>
                          <a:spcPts val="0"/>
                        </a:spcBef>
                        <a:spcAft>
                          <a:spcPts val="0"/>
                        </a:spcAft>
                        <a:buNone/>
                      </a:pPr>
                      <a:r>
                        <a:rPr b="1" i="1" lang="en-US" sz="1100" u="none" cap="none" strike="noStrike">
                          <a:solidFill>
                            <a:srgbClr val="FFFFFF"/>
                          </a:solidFill>
                          <a:latin typeface="Arial"/>
                          <a:ea typeface="Arial"/>
                          <a:cs typeface="Arial"/>
                          <a:sym typeface="Arial"/>
                        </a:rPr>
                        <a:t>No.</a:t>
                      </a:r>
                      <a:endParaRPr sz="1100" u="none" cap="none" strike="noStrike">
                        <a:latin typeface="Arial"/>
                        <a:ea typeface="Arial"/>
                        <a:cs typeface="Arial"/>
                        <a:sym typeface="Arial"/>
                      </a:endParaRPr>
                    </a:p>
                  </a:txBody>
                  <a:tcPr marT="6540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0" lvl="0" marL="0" marR="0" rtl="0" algn="ctr">
                        <a:lnSpc>
                          <a:spcPct val="100000"/>
                        </a:lnSpc>
                        <a:spcBef>
                          <a:spcPts val="0"/>
                        </a:spcBef>
                        <a:spcAft>
                          <a:spcPts val="0"/>
                        </a:spcAft>
                        <a:buNone/>
                      </a:pPr>
                      <a:r>
                        <a:rPr b="1" i="1" lang="en-US" sz="1100" u="none" cap="none" strike="noStrike">
                          <a:solidFill>
                            <a:srgbClr val="FFFFFF"/>
                          </a:solidFill>
                          <a:latin typeface="Arial"/>
                          <a:ea typeface="Arial"/>
                          <a:cs typeface="Arial"/>
                          <a:sym typeface="Arial"/>
                        </a:rPr>
                        <a:t>Tindakan</a:t>
                      </a:r>
                      <a:endParaRPr sz="1100" u="none" cap="none" strike="noStrike">
                        <a:latin typeface="Arial"/>
                        <a:ea typeface="Arial"/>
                        <a:cs typeface="Arial"/>
                        <a:sym typeface="Arial"/>
                      </a:endParaRPr>
                    </a:p>
                  </a:txBody>
                  <a:tcPr marT="6540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28575" lvl="0" marL="85725" marR="271780" rtl="0" algn="ctr">
                        <a:lnSpc>
                          <a:spcPct val="119100"/>
                        </a:lnSpc>
                        <a:spcBef>
                          <a:spcPts val="0"/>
                        </a:spcBef>
                        <a:spcAft>
                          <a:spcPts val="0"/>
                        </a:spcAft>
                        <a:buNone/>
                      </a:pPr>
                      <a:r>
                        <a:rPr b="1" i="1" lang="en-US" sz="1100" u="none" cap="none" strike="noStrike">
                          <a:solidFill>
                            <a:srgbClr val="FFFFFF"/>
                          </a:solidFill>
                          <a:latin typeface="Arial"/>
                          <a:ea typeface="Arial"/>
                          <a:cs typeface="Arial"/>
                          <a:sym typeface="Arial"/>
                        </a:rPr>
                        <a:t>Tingkat Prioritas</a:t>
                      </a:r>
                      <a:endParaRPr sz="1100" u="none" cap="none" strike="noStrike">
                        <a:latin typeface="Arial"/>
                        <a:ea typeface="Arial"/>
                        <a:cs typeface="Arial"/>
                        <a:sym typeface="Arial"/>
                      </a:endParaRPr>
                    </a:p>
                  </a:txBody>
                  <a:tcPr marT="336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187325" lvl="0" marL="211454" marR="203200" rtl="0" algn="ctr">
                        <a:lnSpc>
                          <a:spcPct val="119100"/>
                        </a:lnSpc>
                        <a:spcBef>
                          <a:spcPts val="0"/>
                        </a:spcBef>
                        <a:spcAft>
                          <a:spcPts val="0"/>
                        </a:spcAft>
                        <a:buNone/>
                      </a:pPr>
                      <a:r>
                        <a:rPr b="1" i="1" lang="en-US" sz="1100" u="none" cap="none" strike="noStrike">
                          <a:solidFill>
                            <a:srgbClr val="FFFFFF"/>
                          </a:solidFill>
                          <a:latin typeface="Arial"/>
                          <a:ea typeface="Arial"/>
                          <a:cs typeface="Arial"/>
                          <a:sym typeface="Arial"/>
                        </a:rPr>
                        <a:t>Pihak /Departemen yang Bertanggung Jawab</a:t>
                      </a:r>
                      <a:endParaRPr sz="1100" u="none" cap="none" strike="noStrike">
                        <a:latin typeface="Arial"/>
                        <a:ea typeface="Arial"/>
                        <a:cs typeface="Arial"/>
                        <a:sym typeface="Arial"/>
                      </a:endParaRPr>
                    </a:p>
                  </a:txBody>
                  <a:tcPr marT="336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247014" lvl="0" marL="1034414" marR="779145" rtl="0" algn="ctr">
                        <a:lnSpc>
                          <a:spcPct val="119100"/>
                        </a:lnSpc>
                        <a:spcBef>
                          <a:spcPts val="0"/>
                        </a:spcBef>
                        <a:spcAft>
                          <a:spcPts val="0"/>
                        </a:spcAft>
                        <a:buNone/>
                      </a:pPr>
                      <a:r>
                        <a:rPr b="1" i="1" lang="en-US" sz="1100" u="none" cap="none" strike="noStrike">
                          <a:solidFill>
                            <a:srgbClr val="FFFFFF"/>
                          </a:solidFill>
                          <a:latin typeface="Arial"/>
                          <a:ea typeface="Arial"/>
                          <a:cs typeface="Arial"/>
                          <a:sym typeface="Arial"/>
                        </a:rPr>
                        <a:t>Indiikator Penyelesaian (Dokumentasi)</a:t>
                      </a:r>
                      <a:endParaRPr sz="1100" u="none" cap="none" strike="noStrike">
                        <a:latin typeface="Arial"/>
                        <a:ea typeface="Arial"/>
                        <a:cs typeface="Arial"/>
                        <a:sym typeface="Arial"/>
                      </a:endParaRPr>
                    </a:p>
                  </a:txBody>
                  <a:tcPr marT="336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r>
              <a:tr h="368300">
                <a:tc gridSpan="5">
                  <a:txBody>
                    <a:bodyPr/>
                    <a:lstStyle/>
                    <a:p>
                      <a:pPr indent="0" lvl="0" marL="55880" marR="0" rtl="0" algn="ctr">
                        <a:lnSpc>
                          <a:spcPct val="100000"/>
                        </a:lnSpc>
                        <a:spcBef>
                          <a:spcPts val="0"/>
                        </a:spcBef>
                        <a:spcAft>
                          <a:spcPts val="0"/>
                        </a:spcAft>
                        <a:buNone/>
                      </a:pPr>
                      <a:r>
                        <a:rPr b="1" lang="en-US" sz="1100" u="none" cap="none" strike="noStrike">
                          <a:latin typeface="Arial"/>
                          <a:ea typeface="Arial"/>
                          <a:cs typeface="Arial"/>
                          <a:sym typeface="Arial"/>
                        </a:rPr>
                        <a:t>Identifikasi komunitas masayarakat adat yang memenuhi syarat FPIC</a:t>
                      </a:r>
                      <a:endParaRPr sz="1100" u="none" cap="none" strike="noStrike">
                        <a:latin typeface="Arial"/>
                        <a:ea typeface="Arial"/>
                        <a:cs typeface="Arial"/>
                        <a:sym typeface="Arial"/>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4C485"/>
                    </a:solidFill>
                  </a:tcPr>
                </a:tc>
                <a:tc hMerge="1"/>
                <a:tc hMerge="1"/>
                <a:tc hMerge="1"/>
                <a:tc hMerge="1"/>
              </a:tr>
              <a:tr h="892800">
                <a:tc>
                  <a:txBody>
                    <a:bodyPr/>
                    <a:lstStyle/>
                    <a:p>
                      <a:pPr indent="0" lvl="0" marL="55880" marR="0" rtl="0" algn="l">
                        <a:lnSpc>
                          <a:spcPct val="100000"/>
                        </a:lnSpc>
                        <a:spcBef>
                          <a:spcPts val="0"/>
                        </a:spcBef>
                        <a:spcAft>
                          <a:spcPts val="0"/>
                        </a:spcAft>
                        <a:buNone/>
                      </a:pPr>
                      <a:r>
                        <a:rPr lang="en-US" sz="1100" u="none" cap="none" strike="noStrike">
                          <a:latin typeface="Tahoma"/>
                          <a:ea typeface="Tahoma"/>
                          <a:cs typeface="Tahoma"/>
                          <a:sym typeface="Tahoma"/>
                        </a:rPr>
                        <a:t>1</a:t>
                      </a:r>
                      <a:endParaRPr sz="1100" u="none" cap="none" strike="noStrike">
                        <a:latin typeface="Tahoma"/>
                        <a:ea typeface="Tahoma"/>
                        <a:cs typeface="Tahoma"/>
                        <a:sym typeface="Tahoma"/>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59055" rtl="0" algn="l">
                        <a:lnSpc>
                          <a:spcPct val="119100"/>
                        </a:lnSpc>
                        <a:spcBef>
                          <a:spcPts val="0"/>
                        </a:spcBef>
                        <a:spcAft>
                          <a:spcPts val="0"/>
                        </a:spcAft>
                        <a:buNone/>
                      </a:pPr>
                      <a:r>
                        <a:rPr lang="en-US" sz="1100" u="none" cap="none" strike="noStrike">
                          <a:latin typeface="Tahoma"/>
                          <a:ea typeface="Tahoma"/>
                          <a:cs typeface="Tahoma"/>
                          <a:sym typeface="Tahoma"/>
                        </a:rPr>
                        <a:t>Melakukan survei untuk secara resmi mengidentifikasi komunitas Masyarakat Adat (IP) yang memenuhi syarat FPIC, termasuk kelompok penentang di Mocok dan Lungar. Gunakan kriteria seperti yang ditentukan oleh WB ESS7.</a:t>
                      </a:r>
                      <a:endParaRPr/>
                    </a:p>
                  </a:txBody>
                  <a:tcPr marT="336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0" rtl="0" algn="l">
                        <a:lnSpc>
                          <a:spcPct val="100000"/>
                        </a:lnSpc>
                        <a:spcBef>
                          <a:spcPts val="0"/>
                        </a:spcBef>
                        <a:spcAft>
                          <a:spcPts val="0"/>
                        </a:spcAft>
                        <a:buNone/>
                      </a:pPr>
                      <a:r>
                        <a:rPr lang="en-US" sz="1100" u="none" cap="none" strike="noStrike">
                          <a:latin typeface="Tahoma"/>
                          <a:ea typeface="Tahoma"/>
                          <a:cs typeface="Tahoma"/>
                          <a:sym typeface="Tahoma"/>
                        </a:rPr>
                        <a:t>Sedang</a:t>
                      </a:r>
                      <a:endParaRPr sz="1100" u="none" cap="none" strike="noStrike">
                        <a:latin typeface="Tahoma"/>
                        <a:ea typeface="Tahoma"/>
                        <a:cs typeface="Tahoma"/>
                        <a:sym typeface="Tahoma"/>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C000"/>
                    </a:solidFill>
                  </a:tcPr>
                </a:tc>
                <a:tc>
                  <a:txBody>
                    <a:bodyPr/>
                    <a:lstStyle/>
                    <a:p>
                      <a:pPr indent="0" lvl="0" marL="56514" marR="0" rtl="0" algn="l">
                        <a:lnSpc>
                          <a:spcPct val="100000"/>
                        </a:lnSpc>
                        <a:spcBef>
                          <a:spcPts val="0"/>
                        </a:spcBef>
                        <a:spcAft>
                          <a:spcPts val="0"/>
                        </a:spcAft>
                        <a:buNone/>
                      </a:pPr>
                      <a:r>
                        <a:rPr lang="en-US" sz="1100" u="none" cap="none" strike="noStrike">
                          <a:latin typeface="Tahoma"/>
                          <a:ea typeface="Tahoma"/>
                          <a:cs typeface="Tahoma"/>
                          <a:sym typeface="Tahoma"/>
                        </a:rPr>
                        <a:t>PLN</a:t>
                      </a:r>
                      <a:endParaRPr sz="1100" u="none" cap="none" strike="noStrike">
                        <a:latin typeface="Tahoma"/>
                        <a:ea typeface="Tahoma"/>
                        <a:cs typeface="Tahoma"/>
                        <a:sym typeface="Tahoma"/>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273049" lvl="0" marL="455294" marR="170180" rtl="0" algn="l">
                        <a:lnSpc>
                          <a:spcPct val="119100"/>
                        </a:lnSpc>
                        <a:spcBef>
                          <a:spcPts val="0"/>
                        </a:spcBef>
                        <a:spcAft>
                          <a:spcPts val="0"/>
                        </a:spcAft>
                        <a:buSzPts val="1100"/>
                        <a:buFont typeface="Tahoma"/>
                        <a:buChar char="●"/>
                      </a:pPr>
                      <a:r>
                        <a:rPr lang="en-US" sz="1100" u="none" cap="none" strike="noStrike">
                          <a:latin typeface="Tahoma"/>
                          <a:ea typeface="Tahoma"/>
                          <a:cs typeface="Tahoma"/>
                          <a:sym typeface="Tahoma"/>
                        </a:rPr>
                        <a:t>Laporan yang merinci komunitas yang memenuhi syarat FPIC yang teridentifikasi, dengan dokumentasi metode dan hasil survei.</a:t>
                      </a:r>
                      <a:endParaRPr sz="1100" u="none" cap="none" strike="noStrike">
                        <a:latin typeface="Tahoma"/>
                        <a:ea typeface="Tahoma"/>
                        <a:cs typeface="Tahoma"/>
                        <a:sym typeface="Tahoma"/>
                      </a:endParaRPr>
                    </a:p>
                  </a:txBody>
                  <a:tcPr marT="336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r>
              <a:tr h="368300">
                <a:tc gridSpan="5">
                  <a:txBody>
                    <a:bodyPr/>
                    <a:lstStyle/>
                    <a:p>
                      <a:pPr indent="0" lvl="0" marL="55880" marR="0" rtl="0" algn="ctr">
                        <a:lnSpc>
                          <a:spcPct val="100000"/>
                        </a:lnSpc>
                        <a:spcBef>
                          <a:spcPts val="0"/>
                        </a:spcBef>
                        <a:spcAft>
                          <a:spcPts val="0"/>
                        </a:spcAft>
                        <a:buNone/>
                      </a:pPr>
                      <a:r>
                        <a:rPr b="1" lang="en-US" sz="1100" u="none" cap="none" strike="noStrike">
                          <a:latin typeface="Arial"/>
                          <a:ea typeface="Arial"/>
                          <a:cs typeface="Arial"/>
                          <a:sym typeface="Arial"/>
                        </a:rPr>
                        <a:t>Proses Persetujuan (FPIC dan Implementasi FPIC)</a:t>
                      </a:r>
                      <a:endParaRPr sz="1100" u="none" cap="none" strike="noStrike">
                        <a:latin typeface="Arial"/>
                        <a:ea typeface="Arial"/>
                        <a:cs typeface="Arial"/>
                        <a:sym typeface="Arial"/>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4C385"/>
                    </a:solidFill>
                  </a:tcPr>
                </a:tc>
                <a:tc hMerge="1"/>
                <a:tc hMerge="1"/>
                <a:tc hMerge="1"/>
                <a:tc hMerge="1"/>
              </a:tr>
              <a:tr h="1136650">
                <a:tc>
                  <a:txBody>
                    <a:bodyPr/>
                    <a:lstStyle/>
                    <a:p>
                      <a:pPr indent="0" lvl="0" marL="55880" marR="0" rtl="0" algn="l">
                        <a:lnSpc>
                          <a:spcPct val="100000"/>
                        </a:lnSpc>
                        <a:spcBef>
                          <a:spcPts val="0"/>
                        </a:spcBef>
                        <a:spcAft>
                          <a:spcPts val="0"/>
                        </a:spcAft>
                        <a:buNone/>
                      </a:pPr>
                      <a:r>
                        <a:rPr lang="en-US" sz="1100" u="none" cap="none" strike="noStrike">
                          <a:latin typeface="Tahoma"/>
                          <a:ea typeface="Tahoma"/>
                          <a:cs typeface="Tahoma"/>
                          <a:sym typeface="Tahoma"/>
                        </a:rPr>
                        <a:t>2</a:t>
                      </a:r>
                      <a:endParaRPr sz="1100" u="none" cap="none" strike="noStrike">
                        <a:latin typeface="Tahoma"/>
                        <a:ea typeface="Tahoma"/>
                        <a:cs typeface="Tahoma"/>
                        <a:sym typeface="Tahoma"/>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106679" rtl="0" algn="l">
                        <a:lnSpc>
                          <a:spcPct val="119100"/>
                        </a:lnSpc>
                        <a:spcBef>
                          <a:spcPts val="0"/>
                        </a:spcBef>
                        <a:spcAft>
                          <a:spcPts val="0"/>
                        </a:spcAft>
                        <a:buNone/>
                      </a:pPr>
                      <a:r>
                        <a:rPr lang="en-US" sz="1100" u="none" cap="none" strike="noStrike">
                          <a:latin typeface="Tahoma"/>
                          <a:ea typeface="Tahoma"/>
                          <a:cs typeface="Tahoma"/>
                          <a:sym typeface="Tahoma"/>
                        </a:rPr>
                        <a:t>Menghentikan sementara kegiatan proyek di Mocok dan Lungar, sambil mempertahankan kegiatan di komunitas yang mendukung seperti Wewo dan Ponggeok, untuk menciptakan keadaan yang damai dan mengurangi ketegangan antara para pihak yang berkonflik.</a:t>
                      </a:r>
                      <a:endParaRPr/>
                    </a:p>
                  </a:txBody>
                  <a:tcPr marT="336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0" rtl="0" algn="l">
                        <a:lnSpc>
                          <a:spcPct val="100000"/>
                        </a:lnSpc>
                        <a:spcBef>
                          <a:spcPts val="0"/>
                        </a:spcBef>
                        <a:spcAft>
                          <a:spcPts val="0"/>
                        </a:spcAft>
                        <a:buNone/>
                      </a:pPr>
                      <a:r>
                        <a:rPr lang="en-US" sz="1100" u="none" cap="none" strike="noStrike">
                          <a:latin typeface="Tahoma"/>
                          <a:ea typeface="Tahoma"/>
                          <a:cs typeface="Tahoma"/>
                          <a:sym typeface="Tahoma"/>
                        </a:rPr>
                        <a:t>Tinggi</a:t>
                      </a:r>
                      <a:endParaRPr sz="1100" u="none" cap="none" strike="noStrike">
                        <a:latin typeface="Tahoma"/>
                        <a:ea typeface="Tahoma"/>
                        <a:cs typeface="Tahoma"/>
                        <a:sym typeface="Tahoma"/>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56514" marR="0" rtl="0" algn="l">
                        <a:lnSpc>
                          <a:spcPct val="100000"/>
                        </a:lnSpc>
                        <a:spcBef>
                          <a:spcPts val="0"/>
                        </a:spcBef>
                        <a:spcAft>
                          <a:spcPts val="0"/>
                        </a:spcAft>
                        <a:buNone/>
                      </a:pPr>
                      <a:r>
                        <a:rPr lang="en-US" sz="1100" u="none" cap="none" strike="noStrike">
                          <a:latin typeface="Tahoma"/>
                          <a:ea typeface="Tahoma"/>
                          <a:cs typeface="Tahoma"/>
                          <a:sym typeface="Tahoma"/>
                        </a:rPr>
                        <a:t>PLN &amp; Pemerintah Daerah</a:t>
                      </a:r>
                      <a:endParaRPr sz="1100" u="none" cap="none" strike="noStrike">
                        <a:latin typeface="Tahoma"/>
                        <a:ea typeface="Tahoma"/>
                        <a:cs typeface="Tahoma"/>
                        <a:sym typeface="Tahoma"/>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273049" lvl="0" marL="455294" marR="64135" rtl="0" algn="l">
                        <a:lnSpc>
                          <a:spcPct val="119000"/>
                        </a:lnSpc>
                        <a:spcBef>
                          <a:spcPts val="0"/>
                        </a:spcBef>
                        <a:spcAft>
                          <a:spcPts val="0"/>
                        </a:spcAft>
                        <a:buSzPts val="1100"/>
                        <a:buFont typeface="Tahoma"/>
                        <a:buChar char="●"/>
                      </a:pPr>
                      <a:r>
                        <a:rPr lang="en-US" sz="1100" u="none" cap="none" strike="noStrike">
                          <a:latin typeface="Tahoma"/>
                          <a:ea typeface="Tahoma"/>
                          <a:cs typeface="Tahoma"/>
                          <a:sym typeface="Tahoma"/>
                        </a:rPr>
                        <a:t>Laporan/komunikasi resmi atau siaran pers tentang penghentian kegiatan dan tujuannya.</a:t>
                      </a:r>
                      <a:endParaRPr sz="1100" u="none" cap="none" strike="noStrike">
                        <a:latin typeface="Tahoma"/>
                        <a:ea typeface="Tahoma"/>
                        <a:cs typeface="Tahoma"/>
                        <a:sym typeface="Tahoma"/>
                      </a:endParaRPr>
                    </a:p>
                    <a:p>
                      <a:pPr indent="-273049" lvl="0" marL="455294" marR="236220" rtl="0" algn="l">
                        <a:lnSpc>
                          <a:spcPct val="142727"/>
                        </a:lnSpc>
                        <a:spcBef>
                          <a:spcPts val="95"/>
                        </a:spcBef>
                        <a:spcAft>
                          <a:spcPts val="0"/>
                        </a:spcAft>
                        <a:buSzPts val="1100"/>
                        <a:buFont typeface="Tahoma"/>
                        <a:buChar char="●"/>
                      </a:pPr>
                      <a:r>
                        <a:rPr lang="en-US" sz="1100" u="none" cap="none" strike="noStrike">
                          <a:latin typeface="Tahoma"/>
                          <a:ea typeface="Tahoma"/>
                          <a:cs typeface="Tahoma"/>
                          <a:sym typeface="Tahoma"/>
                        </a:rPr>
                        <a:t>Laporan resolusi konflik dari situasi terkini mengenai proyek tersebut.</a:t>
                      </a:r>
                      <a:endParaRPr sz="1100" u="none" cap="none" strike="noStrike">
                        <a:latin typeface="Tahoma"/>
                        <a:ea typeface="Tahoma"/>
                        <a:cs typeface="Tahoma"/>
                        <a:sym typeface="Tahoma"/>
                      </a:endParaRPr>
                    </a:p>
                  </a:txBody>
                  <a:tcPr marT="3430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r>
              <a:tr h="1092200">
                <a:tc>
                  <a:txBody>
                    <a:bodyPr/>
                    <a:lstStyle/>
                    <a:p>
                      <a:pPr indent="0" lvl="0" marL="55880" marR="0" rtl="0" algn="l">
                        <a:lnSpc>
                          <a:spcPct val="100000"/>
                        </a:lnSpc>
                        <a:spcBef>
                          <a:spcPts val="0"/>
                        </a:spcBef>
                        <a:spcAft>
                          <a:spcPts val="0"/>
                        </a:spcAft>
                        <a:buNone/>
                      </a:pPr>
                      <a:r>
                        <a:rPr lang="en-US" sz="1100" u="none" cap="none" strike="noStrike">
                          <a:latin typeface="Tahoma"/>
                          <a:ea typeface="Tahoma"/>
                          <a:cs typeface="Tahoma"/>
                          <a:sym typeface="Tahoma"/>
                        </a:rPr>
                        <a:t>3</a:t>
                      </a:r>
                      <a:endParaRPr sz="1100" u="none" cap="none" strike="noStrike">
                        <a:latin typeface="Tahoma"/>
                        <a:ea typeface="Tahoma"/>
                        <a:cs typeface="Tahoma"/>
                        <a:sym typeface="Tahoma"/>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466090" rtl="0" algn="l">
                        <a:lnSpc>
                          <a:spcPct val="119000"/>
                        </a:lnSpc>
                        <a:spcBef>
                          <a:spcPts val="0"/>
                        </a:spcBef>
                        <a:spcAft>
                          <a:spcPts val="0"/>
                        </a:spcAft>
                        <a:buNone/>
                      </a:pPr>
                      <a:r>
                        <a:rPr lang="en-US" sz="1100" u="none" cap="none" strike="noStrike">
                          <a:latin typeface="Tahoma"/>
                          <a:ea typeface="Tahoma"/>
                          <a:cs typeface="Tahoma"/>
                          <a:sym typeface="Tahoma"/>
                        </a:rPr>
                        <a:t>Meliibatkan spesialis resolusi konflik untuk terlibat kembali dengan komunitas yang menentang.</a:t>
                      </a:r>
                      <a:endParaRPr/>
                    </a:p>
                  </a:txBody>
                  <a:tcPr marT="3430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0" rtl="0" algn="l">
                        <a:lnSpc>
                          <a:spcPct val="100000"/>
                        </a:lnSpc>
                        <a:spcBef>
                          <a:spcPts val="0"/>
                        </a:spcBef>
                        <a:spcAft>
                          <a:spcPts val="0"/>
                        </a:spcAft>
                        <a:buNone/>
                      </a:pPr>
                      <a:r>
                        <a:rPr lang="en-US" sz="1100" u="none" cap="none" strike="noStrike">
                          <a:latin typeface="Tahoma"/>
                          <a:ea typeface="Tahoma"/>
                          <a:cs typeface="Tahoma"/>
                          <a:sym typeface="Tahoma"/>
                        </a:rPr>
                        <a:t>Tinggi</a:t>
                      </a:r>
                      <a:endParaRPr sz="1100" u="none" cap="none" strike="noStrike">
                        <a:latin typeface="Tahoma"/>
                        <a:ea typeface="Tahoma"/>
                        <a:cs typeface="Tahoma"/>
                        <a:sym typeface="Tahoma"/>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56514" marR="0" rtl="0" algn="l">
                        <a:lnSpc>
                          <a:spcPct val="100000"/>
                        </a:lnSpc>
                        <a:spcBef>
                          <a:spcPts val="0"/>
                        </a:spcBef>
                        <a:spcAft>
                          <a:spcPts val="0"/>
                        </a:spcAft>
                        <a:buNone/>
                      </a:pPr>
                      <a:r>
                        <a:rPr lang="en-US" sz="1100" u="none" cap="none" strike="noStrike">
                          <a:latin typeface="Tahoma"/>
                          <a:ea typeface="Tahoma"/>
                          <a:cs typeface="Tahoma"/>
                          <a:sym typeface="Tahoma"/>
                        </a:rPr>
                        <a:t>PLN</a:t>
                      </a:r>
                      <a:endParaRPr sz="1100" u="none" cap="none" strike="noStrike">
                        <a:latin typeface="Tahoma"/>
                        <a:ea typeface="Tahoma"/>
                        <a:cs typeface="Tahoma"/>
                        <a:sym typeface="Tahoma"/>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273049" lvl="0" marL="455294" marR="286385" rtl="0" algn="l">
                        <a:lnSpc>
                          <a:spcPct val="119100"/>
                        </a:lnSpc>
                        <a:spcBef>
                          <a:spcPts val="0"/>
                        </a:spcBef>
                        <a:spcAft>
                          <a:spcPts val="0"/>
                        </a:spcAft>
                        <a:buSzPts val="1100"/>
                        <a:buFont typeface="Tahoma"/>
                        <a:buChar char="●"/>
                      </a:pPr>
                      <a:r>
                        <a:rPr lang="en-US" sz="1100" u="none" cap="none" strike="noStrike">
                          <a:latin typeface="Tahoma"/>
                          <a:ea typeface="Tahoma"/>
                          <a:cs typeface="Tahoma"/>
                          <a:sym typeface="Tahoma"/>
                        </a:rPr>
                        <a:t>KAK dan kontrak untuk spesialis resolusi konflik untuk terlibat kembali dengan komunitas penentang.</a:t>
                      </a:r>
                      <a:endParaRPr/>
                    </a:p>
                    <a:p>
                      <a:pPr indent="-273049" lvl="0" marL="455294" marR="231775" rtl="0" algn="l">
                        <a:lnSpc>
                          <a:spcPct val="143636"/>
                        </a:lnSpc>
                        <a:spcBef>
                          <a:spcPts val="90"/>
                        </a:spcBef>
                        <a:spcAft>
                          <a:spcPts val="0"/>
                        </a:spcAft>
                        <a:buSzPts val="1100"/>
                        <a:buFont typeface="Tahoma"/>
                        <a:buChar char="●"/>
                      </a:pPr>
                      <a:r>
                        <a:rPr lang="en-US" sz="1100" u="none" cap="none" strike="noStrike">
                          <a:latin typeface="Tahoma"/>
                          <a:ea typeface="Tahoma"/>
                          <a:cs typeface="Tahoma"/>
                          <a:sym typeface="Tahoma"/>
                        </a:rPr>
                        <a:t>Tanggung jawab utama untuk spesialis ini meliputi;</a:t>
                      </a:r>
                      <a:endParaRPr/>
                    </a:p>
                  </a:txBody>
                  <a:tcPr marT="336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0"/>
          <p:cNvSpPr/>
          <p:nvPr/>
        </p:nvSpPr>
        <p:spPr>
          <a:xfrm>
            <a:off x="0" y="783208"/>
            <a:ext cx="10690860" cy="701040"/>
          </a:xfrm>
          <a:custGeom>
            <a:rect b="b" l="l" r="r" t="t"/>
            <a:pathLst>
              <a:path extrusionOk="0" h="701040" w="10690860">
                <a:moveTo>
                  <a:pt x="10690860" y="0"/>
                </a:moveTo>
                <a:lnTo>
                  <a:pt x="0" y="0"/>
                </a:lnTo>
                <a:lnTo>
                  <a:pt x="0" y="700913"/>
                </a:lnTo>
                <a:lnTo>
                  <a:pt x="10690860" y="700913"/>
                </a:lnTo>
                <a:lnTo>
                  <a:pt x="10690860" y="0"/>
                </a:lnTo>
                <a:close/>
              </a:path>
            </a:pathLst>
          </a:custGeom>
          <a:solidFill>
            <a:srgbClr val="80825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25" name="Google Shape;125;p10"/>
          <p:cNvSpPr txBox="1"/>
          <p:nvPr>
            <p:ph type="title"/>
          </p:nvPr>
        </p:nvSpPr>
        <p:spPr>
          <a:xfrm>
            <a:off x="231013" y="884808"/>
            <a:ext cx="10231373" cy="453390"/>
          </a:xfrm>
          <a:prstGeom prst="rect">
            <a:avLst/>
          </a:prstGeom>
          <a:noFill/>
          <a:ln>
            <a:noFill/>
          </a:ln>
        </p:spPr>
        <p:txBody>
          <a:bodyPr anchorCtr="0" anchor="t" bIns="0" lIns="0" spcFirstLastPara="1" rIns="0" wrap="square" tIns="13325">
            <a:spAutoFit/>
          </a:bodyPr>
          <a:lstStyle/>
          <a:p>
            <a:pPr indent="0" lvl="0" marL="52069" rtl="0" algn="l">
              <a:lnSpc>
                <a:spcPct val="100000"/>
              </a:lnSpc>
              <a:spcBef>
                <a:spcPts val="0"/>
              </a:spcBef>
              <a:spcAft>
                <a:spcPts val="0"/>
              </a:spcAft>
              <a:buNone/>
            </a:pPr>
            <a:r>
              <a:rPr lang="en-US"/>
              <a:t>Tabel Mengatasi Kesenjangan</a:t>
            </a:r>
            <a:endParaRPr/>
          </a:p>
        </p:txBody>
      </p:sp>
      <p:graphicFrame>
        <p:nvGraphicFramePr>
          <p:cNvPr id="126" name="Google Shape;126;p10"/>
          <p:cNvGraphicFramePr/>
          <p:nvPr/>
        </p:nvGraphicFramePr>
        <p:xfrm>
          <a:off x="358775" y="1910206"/>
          <a:ext cx="3000000" cy="3000000"/>
        </p:xfrm>
        <a:graphic>
          <a:graphicData uri="http://schemas.openxmlformats.org/drawingml/2006/table">
            <a:tbl>
              <a:tblPr bandRow="1" firstRow="1">
                <a:noFill/>
                <a:tableStyleId>{A973D482-9DC0-4E8B-8CD3-AEBD17E556BE}</a:tableStyleId>
              </a:tblPr>
              <a:tblGrid>
                <a:gridCol w="737875"/>
                <a:gridCol w="4018925"/>
                <a:gridCol w="1026150"/>
                <a:gridCol w="1642100"/>
                <a:gridCol w="2694950"/>
              </a:tblGrid>
              <a:tr h="493400">
                <a:tc>
                  <a:txBody>
                    <a:bodyPr/>
                    <a:lstStyle/>
                    <a:p>
                      <a:pPr indent="0" lvl="0" marL="0" marR="0" rtl="0" algn="ctr">
                        <a:lnSpc>
                          <a:spcPct val="100000"/>
                        </a:lnSpc>
                        <a:spcBef>
                          <a:spcPts val="0"/>
                        </a:spcBef>
                        <a:spcAft>
                          <a:spcPts val="0"/>
                        </a:spcAft>
                        <a:buNone/>
                      </a:pPr>
                      <a:r>
                        <a:rPr b="1" i="1" lang="en-US" sz="1100" u="none" cap="none" strike="noStrike">
                          <a:solidFill>
                            <a:srgbClr val="FFFFFF"/>
                          </a:solidFill>
                          <a:latin typeface="Arial"/>
                          <a:ea typeface="Arial"/>
                          <a:cs typeface="Arial"/>
                          <a:sym typeface="Arial"/>
                        </a:rPr>
                        <a:t>No.</a:t>
                      </a:r>
                      <a:endParaRPr sz="1100" u="none" cap="none" strike="noStrike">
                        <a:latin typeface="Arial"/>
                        <a:ea typeface="Arial"/>
                        <a:cs typeface="Arial"/>
                        <a:sym typeface="Arial"/>
                      </a:endParaRPr>
                    </a:p>
                  </a:txBody>
                  <a:tcPr marT="6540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0" lvl="0" marL="0" marR="0" rtl="0" algn="ctr">
                        <a:lnSpc>
                          <a:spcPct val="100000"/>
                        </a:lnSpc>
                        <a:spcBef>
                          <a:spcPts val="0"/>
                        </a:spcBef>
                        <a:spcAft>
                          <a:spcPts val="0"/>
                        </a:spcAft>
                        <a:buNone/>
                      </a:pPr>
                      <a:r>
                        <a:rPr b="1" i="1" lang="en-US" sz="1100" u="none" cap="none" strike="noStrike">
                          <a:solidFill>
                            <a:srgbClr val="FFFFFF"/>
                          </a:solidFill>
                          <a:latin typeface="Arial"/>
                          <a:ea typeface="Arial"/>
                          <a:cs typeface="Arial"/>
                          <a:sym typeface="Arial"/>
                        </a:rPr>
                        <a:t>Tindakan</a:t>
                      </a:r>
                      <a:endParaRPr sz="1100" u="none" cap="none" strike="noStrike">
                        <a:latin typeface="Arial"/>
                        <a:ea typeface="Arial"/>
                        <a:cs typeface="Arial"/>
                        <a:sym typeface="Arial"/>
                      </a:endParaRPr>
                    </a:p>
                  </a:txBody>
                  <a:tcPr marT="6540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0" lvl="0" marL="85725" marR="262890" rtl="0" algn="ctr">
                        <a:lnSpc>
                          <a:spcPct val="119100"/>
                        </a:lnSpc>
                        <a:spcBef>
                          <a:spcPts val="0"/>
                        </a:spcBef>
                        <a:spcAft>
                          <a:spcPts val="0"/>
                        </a:spcAft>
                        <a:buNone/>
                      </a:pPr>
                      <a:r>
                        <a:rPr b="1" i="1" lang="en-US" sz="1100" u="none" cap="none" strike="noStrike">
                          <a:solidFill>
                            <a:srgbClr val="FFFFFF"/>
                          </a:solidFill>
                          <a:latin typeface="Arial"/>
                          <a:ea typeface="Arial"/>
                          <a:cs typeface="Arial"/>
                          <a:sym typeface="Arial"/>
                        </a:rPr>
                        <a:t>Tingkat Prioritas</a:t>
                      </a:r>
                      <a:endParaRPr sz="1100" u="none" cap="none" strike="noStrike">
                        <a:latin typeface="Arial"/>
                        <a:ea typeface="Arial"/>
                        <a:cs typeface="Arial"/>
                        <a:sym typeface="Arial"/>
                      </a:endParaRPr>
                    </a:p>
                  </a:txBody>
                  <a:tcPr marT="336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144780" lvl="0" marL="276860" marR="125729" rtl="0" algn="ctr">
                        <a:lnSpc>
                          <a:spcPct val="119100"/>
                        </a:lnSpc>
                        <a:spcBef>
                          <a:spcPts val="0"/>
                        </a:spcBef>
                        <a:spcAft>
                          <a:spcPts val="0"/>
                        </a:spcAft>
                        <a:buNone/>
                      </a:pPr>
                      <a:r>
                        <a:rPr b="1" i="1" lang="en-US" sz="1100" u="none" cap="none" strike="noStrike">
                          <a:solidFill>
                            <a:srgbClr val="FFFFFF"/>
                          </a:solidFill>
                          <a:latin typeface="Arial"/>
                          <a:ea typeface="Arial"/>
                          <a:cs typeface="Arial"/>
                          <a:sym typeface="Arial"/>
                        </a:rPr>
                        <a:t>Pihak /Departemen yang bertanggung jawab</a:t>
                      </a:r>
                      <a:endParaRPr sz="1100" u="none" cap="none" strike="noStrike">
                        <a:latin typeface="Arial"/>
                        <a:ea typeface="Arial"/>
                        <a:cs typeface="Arial"/>
                        <a:sym typeface="Arial"/>
                      </a:endParaRPr>
                    </a:p>
                  </a:txBody>
                  <a:tcPr marT="336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230504" lvl="0" marL="935355" marR="696595" rtl="0" algn="ctr">
                        <a:lnSpc>
                          <a:spcPct val="119100"/>
                        </a:lnSpc>
                        <a:spcBef>
                          <a:spcPts val="0"/>
                        </a:spcBef>
                        <a:spcAft>
                          <a:spcPts val="0"/>
                        </a:spcAft>
                        <a:buNone/>
                      </a:pPr>
                      <a:r>
                        <a:rPr b="1" i="1" lang="en-US" sz="1100" u="none" cap="none" strike="noStrike">
                          <a:solidFill>
                            <a:srgbClr val="FFFFFF"/>
                          </a:solidFill>
                          <a:latin typeface="Arial"/>
                          <a:ea typeface="Arial"/>
                          <a:cs typeface="Arial"/>
                          <a:sym typeface="Arial"/>
                        </a:rPr>
                        <a:t>Indikator Penyelesaian (Dokumentasi)</a:t>
                      </a:r>
                      <a:endParaRPr sz="1100" u="none" cap="none" strike="noStrike">
                        <a:latin typeface="Arial"/>
                        <a:ea typeface="Arial"/>
                        <a:cs typeface="Arial"/>
                        <a:sym typeface="Arial"/>
                      </a:endParaRPr>
                    </a:p>
                  </a:txBody>
                  <a:tcPr marT="336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r>
              <a:tr h="368300">
                <a:tc gridSpan="5">
                  <a:txBody>
                    <a:bodyPr/>
                    <a:lstStyle/>
                    <a:p>
                      <a:pPr indent="0" lvl="0" marL="55880" marR="0" rtl="0" algn="l">
                        <a:lnSpc>
                          <a:spcPct val="100000"/>
                        </a:lnSpc>
                        <a:spcBef>
                          <a:spcPts val="0"/>
                        </a:spcBef>
                        <a:spcAft>
                          <a:spcPts val="0"/>
                        </a:spcAft>
                        <a:buNone/>
                      </a:pPr>
                      <a:r>
                        <a:rPr b="1" lang="en-US" sz="1100" u="none" cap="none" strike="noStrike">
                          <a:latin typeface="Arial"/>
                          <a:ea typeface="Arial"/>
                          <a:cs typeface="Arial"/>
                          <a:sym typeface="Arial"/>
                        </a:rPr>
                        <a:t>Proses Persetujuan dan Implementasi FPIC</a:t>
                      </a:r>
                      <a:endParaRPr sz="1100" u="none" cap="none" strike="noStrike">
                        <a:latin typeface="Arial"/>
                        <a:ea typeface="Arial"/>
                        <a:cs typeface="Arial"/>
                        <a:sym typeface="Arial"/>
                      </a:endParaRPr>
                    </a:p>
                  </a:txBody>
                  <a:tcPr marT="5842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4C485"/>
                    </a:solidFill>
                  </a:tcPr>
                </a:tc>
                <a:tc hMerge="1"/>
                <a:tc hMerge="1"/>
                <a:tc hMerge="1"/>
                <a:tc hMerge="1"/>
              </a:tr>
              <a:tr h="2291725">
                <a:tc>
                  <a:txBody>
                    <a:bodyPr/>
                    <a:lstStyle/>
                    <a:p>
                      <a:pPr indent="0" lvl="0" marL="55880" marR="0" rtl="0" algn="l">
                        <a:lnSpc>
                          <a:spcPct val="100000"/>
                        </a:lnSpc>
                        <a:spcBef>
                          <a:spcPts val="0"/>
                        </a:spcBef>
                        <a:spcAft>
                          <a:spcPts val="0"/>
                        </a:spcAft>
                        <a:buNone/>
                      </a:pPr>
                      <a:r>
                        <a:rPr lang="en-US" sz="1100" u="none" cap="none" strike="noStrike">
                          <a:latin typeface="Tahoma"/>
                          <a:ea typeface="Tahoma"/>
                          <a:cs typeface="Tahoma"/>
                          <a:sym typeface="Tahoma"/>
                        </a:rPr>
                        <a:t>4</a:t>
                      </a:r>
                      <a:endParaRPr sz="1100" u="none" cap="none" strike="noStrike">
                        <a:latin typeface="Tahoma"/>
                        <a:ea typeface="Tahoma"/>
                        <a:cs typeface="Tahoma"/>
                        <a:sym typeface="Tahoma"/>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371475" rtl="0" algn="l">
                        <a:lnSpc>
                          <a:spcPct val="119100"/>
                        </a:lnSpc>
                        <a:spcBef>
                          <a:spcPts val="0"/>
                        </a:spcBef>
                        <a:spcAft>
                          <a:spcPts val="0"/>
                        </a:spcAft>
                        <a:buNone/>
                      </a:pPr>
                      <a:r>
                        <a:rPr lang="en-US" sz="1100" u="none" cap="none" strike="noStrike">
                          <a:latin typeface="Tahoma"/>
                          <a:ea typeface="Tahoma"/>
                          <a:cs typeface="Tahoma"/>
                          <a:sym typeface="Tahoma"/>
                        </a:rPr>
                        <a:t>Menginisiasi kegiatan penyelesaian konflik di Poco Leok, khususnya Mocok dan Lungar.</a:t>
                      </a:r>
                      <a:endParaRPr/>
                    </a:p>
                  </a:txBody>
                  <a:tcPr marT="336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0" rtl="0" algn="l">
                        <a:lnSpc>
                          <a:spcPct val="100000"/>
                        </a:lnSpc>
                        <a:spcBef>
                          <a:spcPts val="0"/>
                        </a:spcBef>
                        <a:spcAft>
                          <a:spcPts val="0"/>
                        </a:spcAft>
                        <a:buNone/>
                      </a:pPr>
                      <a:r>
                        <a:rPr lang="en-US" sz="1100" u="none" cap="none" strike="noStrike">
                          <a:latin typeface="Tahoma"/>
                          <a:ea typeface="Tahoma"/>
                          <a:cs typeface="Tahoma"/>
                          <a:sym typeface="Tahoma"/>
                        </a:rPr>
                        <a:t>Tinggi</a:t>
                      </a:r>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55880" marR="0" rtl="0" algn="l">
                        <a:lnSpc>
                          <a:spcPct val="100000"/>
                        </a:lnSpc>
                        <a:spcBef>
                          <a:spcPts val="0"/>
                        </a:spcBef>
                        <a:spcAft>
                          <a:spcPts val="0"/>
                        </a:spcAft>
                        <a:buNone/>
                      </a:pPr>
                      <a:r>
                        <a:rPr lang="en-US" sz="1100" u="none" cap="none" strike="noStrike">
                          <a:latin typeface="Tahoma"/>
                          <a:ea typeface="Tahoma"/>
                          <a:cs typeface="Tahoma"/>
                          <a:sym typeface="Tahoma"/>
                        </a:rPr>
                        <a:t>PLN</a:t>
                      </a:r>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273049" lvl="0" marL="455294" marR="279400" rtl="0" algn="l">
                        <a:lnSpc>
                          <a:spcPct val="119100"/>
                        </a:lnSpc>
                        <a:spcBef>
                          <a:spcPts val="0"/>
                        </a:spcBef>
                        <a:spcAft>
                          <a:spcPts val="0"/>
                        </a:spcAft>
                        <a:buSzPts val="1100"/>
                        <a:buFont typeface="Tahoma"/>
                        <a:buChar char="●"/>
                      </a:pPr>
                      <a:r>
                        <a:rPr lang="en-US" sz="1100" u="none" cap="none" strike="noStrike">
                          <a:latin typeface="Tahoma"/>
                          <a:ea typeface="Tahoma"/>
                          <a:cs typeface="Tahoma"/>
                          <a:sym typeface="Tahoma"/>
                        </a:rPr>
                        <a:t>Dokumentasi sesi resolusi konflik, termasuk masukan dari komunitas penentang dan kesepakatan apa pun yang dicapai</a:t>
                      </a:r>
                      <a:endParaRPr/>
                    </a:p>
                    <a:p>
                      <a:pPr indent="-273049" lvl="0" marL="455294" marR="331470" rtl="0" algn="l">
                        <a:lnSpc>
                          <a:spcPct val="119100"/>
                        </a:lnSpc>
                        <a:spcBef>
                          <a:spcPts val="15"/>
                        </a:spcBef>
                        <a:spcAft>
                          <a:spcPts val="0"/>
                        </a:spcAft>
                        <a:buSzPts val="1100"/>
                        <a:buFont typeface="Tahoma"/>
                        <a:buChar char="●"/>
                      </a:pPr>
                      <a:r>
                        <a:rPr lang="en-US" sz="1100" u="none" cap="none" strike="noStrike">
                          <a:latin typeface="Tahoma"/>
                          <a:ea typeface="Tahoma"/>
                          <a:cs typeface="Tahoma"/>
                          <a:sym typeface="Tahoma"/>
                        </a:rPr>
                        <a:t>Penetapan rencana, pedoman dan mekanisme resolusi konflik bagi staf PLN.</a:t>
                      </a:r>
                      <a:endParaRPr/>
                    </a:p>
                    <a:p>
                      <a:pPr indent="-273049" lvl="0" marL="455294" marR="187960" rtl="0" algn="l">
                        <a:lnSpc>
                          <a:spcPct val="119100"/>
                        </a:lnSpc>
                        <a:spcBef>
                          <a:spcPts val="0"/>
                        </a:spcBef>
                        <a:spcAft>
                          <a:spcPts val="0"/>
                        </a:spcAft>
                        <a:buSzPts val="1100"/>
                        <a:buFont typeface="Tahoma"/>
                        <a:buChar char="●"/>
                      </a:pPr>
                      <a:r>
                        <a:rPr lang="en-US" sz="1100" u="none" cap="none" strike="noStrike">
                          <a:latin typeface="Tahoma"/>
                          <a:ea typeface="Tahoma"/>
                          <a:cs typeface="Tahoma"/>
                          <a:sym typeface="Tahoma"/>
                        </a:rPr>
                        <a:t>Catatan keputusan (jika perlu) yang mencerminkan penghentian kegiatan proyek di daerah-daerah di mana FPIC tidak dapat dipastikan</a:t>
                      </a:r>
                      <a:endParaRPr/>
                    </a:p>
                  </a:txBody>
                  <a:tcPr marT="336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1"/>
          <p:cNvSpPr/>
          <p:nvPr/>
        </p:nvSpPr>
        <p:spPr>
          <a:xfrm>
            <a:off x="0" y="783208"/>
            <a:ext cx="10690860" cy="701040"/>
          </a:xfrm>
          <a:custGeom>
            <a:rect b="b" l="l" r="r" t="t"/>
            <a:pathLst>
              <a:path extrusionOk="0" h="701040" w="10690860">
                <a:moveTo>
                  <a:pt x="10690860" y="0"/>
                </a:moveTo>
                <a:lnTo>
                  <a:pt x="0" y="0"/>
                </a:lnTo>
                <a:lnTo>
                  <a:pt x="0" y="700913"/>
                </a:lnTo>
                <a:lnTo>
                  <a:pt x="10690860" y="700913"/>
                </a:lnTo>
                <a:lnTo>
                  <a:pt x="10690860" y="0"/>
                </a:lnTo>
                <a:close/>
              </a:path>
            </a:pathLst>
          </a:custGeom>
          <a:solidFill>
            <a:srgbClr val="80825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32" name="Google Shape;132;p11"/>
          <p:cNvSpPr txBox="1"/>
          <p:nvPr>
            <p:ph type="title"/>
          </p:nvPr>
        </p:nvSpPr>
        <p:spPr>
          <a:xfrm>
            <a:off x="231013" y="884808"/>
            <a:ext cx="10231373" cy="453390"/>
          </a:xfrm>
          <a:prstGeom prst="rect">
            <a:avLst/>
          </a:prstGeom>
          <a:noFill/>
          <a:ln>
            <a:noFill/>
          </a:ln>
        </p:spPr>
        <p:txBody>
          <a:bodyPr anchorCtr="0" anchor="t" bIns="0" lIns="0" spcFirstLastPara="1" rIns="0" wrap="square" tIns="13325">
            <a:spAutoFit/>
          </a:bodyPr>
          <a:lstStyle/>
          <a:p>
            <a:pPr indent="0" lvl="0" marL="52069" rtl="0" algn="l">
              <a:lnSpc>
                <a:spcPct val="100000"/>
              </a:lnSpc>
              <a:spcBef>
                <a:spcPts val="0"/>
              </a:spcBef>
              <a:spcAft>
                <a:spcPts val="0"/>
              </a:spcAft>
              <a:buNone/>
            </a:pPr>
            <a:r>
              <a:rPr lang="en-US"/>
              <a:t>Tabel Mengatasi Kesenjangan</a:t>
            </a:r>
            <a:endParaRPr/>
          </a:p>
        </p:txBody>
      </p:sp>
      <p:graphicFrame>
        <p:nvGraphicFramePr>
          <p:cNvPr id="133" name="Google Shape;133;p11"/>
          <p:cNvGraphicFramePr/>
          <p:nvPr/>
        </p:nvGraphicFramePr>
        <p:xfrm>
          <a:off x="0" y="1667763"/>
          <a:ext cx="3000000" cy="3000000"/>
        </p:xfrm>
        <a:graphic>
          <a:graphicData uri="http://schemas.openxmlformats.org/drawingml/2006/table">
            <a:tbl>
              <a:tblPr bandRow="1" firstRow="1">
                <a:noFill/>
                <a:tableStyleId>{A973D482-9DC0-4E8B-8CD3-AEBD17E556BE}</a:tableStyleId>
              </a:tblPr>
              <a:tblGrid>
                <a:gridCol w="236225"/>
                <a:gridCol w="470525"/>
                <a:gridCol w="4477375"/>
                <a:gridCol w="701050"/>
                <a:gridCol w="1788800"/>
                <a:gridCol w="2820675"/>
                <a:gridCol w="194950"/>
              </a:tblGrid>
              <a:tr h="493400">
                <a:tc rowSpan="3">
                  <a:txBody>
                    <a:bodyPr/>
                    <a:lstStyle/>
                    <a:p>
                      <a:pPr indent="0" lvl="0" marL="0" marR="0" rtl="0" algn="l">
                        <a:lnSpc>
                          <a:spcPct val="100000"/>
                        </a:lnSpc>
                        <a:spcBef>
                          <a:spcPts val="0"/>
                        </a:spcBef>
                        <a:spcAft>
                          <a:spcPts val="0"/>
                        </a:spcAft>
                        <a:buNone/>
                      </a:pPr>
                      <a:r>
                        <a:t/>
                      </a:r>
                      <a:endParaRPr sz="1100" u="none" cap="none" strike="noStrike">
                        <a:latin typeface="Times New Roman"/>
                        <a:ea typeface="Times New Roman"/>
                        <a:cs typeface="Times New Roman"/>
                        <a:sym typeface="Times New Roman"/>
                      </a:endParaRPr>
                    </a:p>
                  </a:txBody>
                  <a:tcPr marT="0" marB="0" marR="0" marL="0">
                    <a:lnR cap="flat" cmpd="sng" w="9525">
                      <a:solidFill>
                        <a:srgbClr val="000000"/>
                      </a:solidFill>
                      <a:prstDash val="solid"/>
                      <a:round/>
                      <a:headEnd len="sm" w="sm" type="none"/>
                      <a:tailEnd len="sm" w="sm" type="none"/>
                    </a:lnR>
                    <a:noFill/>
                  </a:tcPr>
                </a:tc>
                <a:tc>
                  <a:txBody>
                    <a:bodyPr/>
                    <a:lstStyle/>
                    <a:p>
                      <a:pPr indent="0" lvl="0" marL="139700" marR="0" rtl="0" algn="ctr">
                        <a:lnSpc>
                          <a:spcPct val="100000"/>
                        </a:lnSpc>
                        <a:spcBef>
                          <a:spcPts val="0"/>
                        </a:spcBef>
                        <a:spcAft>
                          <a:spcPts val="0"/>
                        </a:spcAft>
                        <a:buNone/>
                      </a:pPr>
                      <a:r>
                        <a:rPr b="1" i="1" lang="en-US" sz="1100" u="none" cap="none" strike="noStrike">
                          <a:solidFill>
                            <a:srgbClr val="FFFFFF"/>
                          </a:solidFill>
                          <a:latin typeface="Arial"/>
                          <a:ea typeface="Arial"/>
                          <a:cs typeface="Arial"/>
                          <a:sym typeface="Arial"/>
                        </a:rPr>
                        <a:t>No.</a:t>
                      </a:r>
                      <a:endParaRPr sz="1100" u="none" cap="none" strike="noStrike">
                        <a:latin typeface="Arial"/>
                        <a:ea typeface="Arial"/>
                        <a:cs typeface="Arial"/>
                        <a:sym typeface="Arial"/>
                      </a:endParaRPr>
                    </a:p>
                  </a:txBody>
                  <a:tcPr marT="660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0" lvl="0" marL="635" marR="0" rtl="0" algn="ctr">
                        <a:lnSpc>
                          <a:spcPct val="100000"/>
                        </a:lnSpc>
                        <a:spcBef>
                          <a:spcPts val="0"/>
                        </a:spcBef>
                        <a:spcAft>
                          <a:spcPts val="0"/>
                        </a:spcAft>
                        <a:buNone/>
                      </a:pPr>
                      <a:r>
                        <a:rPr b="1" i="1" lang="en-US" sz="1100" u="none" cap="none" strike="noStrike">
                          <a:solidFill>
                            <a:srgbClr val="FFFFFF"/>
                          </a:solidFill>
                          <a:latin typeface="Arial"/>
                          <a:ea typeface="Arial"/>
                          <a:cs typeface="Arial"/>
                          <a:sym typeface="Arial"/>
                        </a:rPr>
                        <a:t>Tindakan</a:t>
                      </a:r>
                      <a:endParaRPr sz="1100" u="none" cap="none" strike="noStrike">
                        <a:latin typeface="Arial"/>
                        <a:ea typeface="Arial"/>
                        <a:cs typeface="Arial"/>
                        <a:sym typeface="Arial"/>
                      </a:endParaRPr>
                    </a:p>
                  </a:txBody>
                  <a:tcPr marT="660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28575" lvl="0" marL="0" marR="101600" rtl="0" algn="ctr">
                        <a:lnSpc>
                          <a:spcPct val="119100"/>
                        </a:lnSpc>
                        <a:spcBef>
                          <a:spcPts val="0"/>
                        </a:spcBef>
                        <a:spcAft>
                          <a:spcPts val="0"/>
                        </a:spcAft>
                        <a:buNone/>
                      </a:pPr>
                      <a:r>
                        <a:rPr b="1" i="1" lang="en-US" sz="1100" u="none" cap="none" strike="noStrike">
                          <a:solidFill>
                            <a:srgbClr val="FFFFFF"/>
                          </a:solidFill>
                          <a:latin typeface="Arial"/>
                          <a:ea typeface="Arial"/>
                          <a:cs typeface="Arial"/>
                          <a:sym typeface="Arial"/>
                        </a:rPr>
                        <a:t>Tingkat Prioritas</a:t>
                      </a:r>
                      <a:endParaRPr sz="1100" u="none" cap="none" strike="noStrike">
                        <a:latin typeface="Arial"/>
                        <a:ea typeface="Arial"/>
                        <a:cs typeface="Arial"/>
                        <a:sym typeface="Arial"/>
                      </a:endParaRPr>
                    </a:p>
                  </a:txBody>
                  <a:tcPr marT="336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144780" lvl="0" marL="349885" marR="200025" rtl="0" algn="ctr">
                        <a:lnSpc>
                          <a:spcPct val="119100"/>
                        </a:lnSpc>
                        <a:spcBef>
                          <a:spcPts val="0"/>
                        </a:spcBef>
                        <a:spcAft>
                          <a:spcPts val="0"/>
                        </a:spcAft>
                        <a:buNone/>
                      </a:pPr>
                      <a:r>
                        <a:rPr b="1" i="1" lang="en-US" sz="1100" u="none" cap="none" strike="noStrike">
                          <a:solidFill>
                            <a:srgbClr val="FFFFFF"/>
                          </a:solidFill>
                          <a:latin typeface="Arial"/>
                          <a:ea typeface="Arial"/>
                          <a:cs typeface="Arial"/>
                          <a:sym typeface="Arial"/>
                        </a:rPr>
                        <a:t>Pihak /Departemen yang bertanggung jawab</a:t>
                      </a:r>
                      <a:endParaRPr sz="1100" u="none" cap="none" strike="noStrike">
                        <a:latin typeface="Arial"/>
                        <a:ea typeface="Arial"/>
                        <a:cs typeface="Arial"/>
                        <a:sym typeface="Arial"/>
                      </a:endParaRPr>
                    </a:p>
                  </a:txBody>
                  <a:tcPr marT="336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230504" lvl="0" marL="997585" marR="760730" rtl="0" algn="ctr">
                        <a:lnSpc>
                          <a:spcPct val="119100"/>
                        </a:lnSpc>
                        <a:spcBef>
                          <a:spcPts val="0"/>
                        </a:spcBef>
                        <a:spcAft>
                          <a:spcPts val="0"/>
                        </a:spcAft>
                        <a:buNone/>
                      </a:pPr>
                      <a:r>
                        <a:rPr b="1" i="1" lang="en-US" sz="1100" u="none" cap="none" strike="noStrike">
                          <a:solidFill>
                            <a:srgbClr val="FFFFFF"/>
                          </a:solidFill>
                          <a:latin typeface="Arial"/>
                          <a:ea typeface="Arial"/>
                          <a:cs typeface="Arial"/>
                          <a:sym typeface="Arial"/>
                        </a:rPr>
                        <a:t>Indikator Penyelesaian (Dokumentasi)</a:t>
                      </a:r>
                      <a:endParaRPr sz="1100" u="none" cap="none" strike="noStrike">
                        <a:latin typeface="Arial"/>
                        <a:ea typeface="Arial"/>
                        <a:cs typeface="Arial"/>
                        <a:sym typeface="Arial"/>
                      </a:endParaRPr>
                    </a:p>
                  </a:txBody>
                  <a:tcPr marT="336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rowSpan="3">
                  <a:txBody>
                    <a:bodyPr/>
                    <a:lstStyle/>
                    <a:p>
                      <a:pPr indent="0" lvl="0" marL="0" marR="0" rtl="0" algn="l">
                        <a:lnSpc>
                          <a:spcPct val="100000"/>
                        </a:lnSpc>
                        <a:spcBef>
                          <a:spcPts val="0"/>
                        </a:spcBef>
                        <a:spcAft>
                          <a:spcPts val="0"/>
                        </a:spcAft>
                        <a:buNone/>
                      </a:pPr>
                      <a:r>
                        <a:t/>
                      </a:r>
                      <a:endParaRPr sz="1100" u="none" cap="none" strike="noStrike">
                        <a:latin typeface="Times New Roman"/>
                        <a:ea typeface="Times New Roman"/>
                        <a:cs typeface="Times New Roman"/>
                        <a:sym typeface="Times New Roman"/>
                      </a:endParaRPr>
                    </a:p>
                  </a:txBody>
                  <a:tcPr marT="0" marB="0" marR="0" marL="0">
                    <a:lnL cap="flat" cmpd="sng" w="9525">
                      <a:solidFill>
                        <a:srgbClr val="000000"/>
                      </a:solidFill>
                      <a:prstDash val="solid"/>
                      <a:round/>
                      <a:headEnd len="sm" w="sm" type="none"/>
                      <a:tailEnd len="sm" w="sm" type="none"/>
                    </a:lnL>
                    <a:noFill/>
                  </a:tcPr>
                </a:tc>
              </a:tr>
              <a:tr h="284475">
                <a:tc vMerge="1"/>
                <a:tc gridSpan="5">
                  <a:txBody>
                    <a:bodyPr/>
                    <a:lstStyle/>
                    <a:p>
                      <a:pPr indent="0" lvl="0" marL="55880" marR="0" rtl="0" algn="l">
                        <a:lnSpc>
                          <a:spcPct val="100000"/>
                        </a:lnSpc>
                        <a:spcBef>
                          <a:spcPts val="0"/>
                        </a:spcBef>
                        <a:spcAft>
                          <a:spcPts val="0"/>
                        </a:spcAft>
                        <a:buNone/>
                      </a:pPr>
                      <a:r>
                        <a:rPr b="1" lang="en-US" sz="1100" u="none" cap="none" strike="noStrike">
                          <a:latin typeface="Arial"/>
                          <a:ea typeface="Arial"/>
                          <a:cs typeface="Arial"/>
                          <a:sym typeface="Arial"/>
                        </a:rPr>
                        <a:t>Proses Persetujuan dan implementasi FPIC</a:t>
                      </a:r>
                      <a:endParaRPr sz="1100" u="none" cap="none" strike="noStrike">
                        <a:latin typeface="Arial"/>
                        <a:ea typeface="Arial"/>
                        <a:cs typeface="Arial"/>
                        <a:sym typeface="Arial"/>
                      </a:endParaRPr>
                    </a:p>
                  </a:txBody>
                  <a:tcPr marT="5842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4C485"/>
                    </a:solidFill>
                  </a:tcPr>
                </a:tc>
                <a:tc hMerge="1"/>
                <a:tc hMerge="1"/>
                <a:tc hMerge="1"/>
                <a:tc hMerge="1"/>
                <a:tc vMerge="1"/>
              </a:tr>
              <a:tr h="3689350">
                <a:tc vMerge="1"/>
                <a:tc>
                  <a:txBody>
                    <a:bodyPr/>
                    <a:lstStyle/>
                    <a:p>
                      <a:pPr indent="0" lvl="0" marL="55880" marR="0" rtl="0" algn="l">
                        <a:lnSpc>
                          <a:spcPct val="100000"/>
                        </a:lnSpc>
                        <a:spcBef>
                          <a:spcPts val="0"/>
                        </a:spcBef>
                        <a:spcAft>
                          <a:spcPts val="0"/>
                        </a:spcAft>
                        <a:buNone/>
                      </a:pPr>
                      <a:r>
                        <a:rPr lang="en-US" sz="1100" u="none" cap="none" strike="noStrike">
                          <a:latin typeface="Tahoma"/>
                          <a:ea typeface="Tahoma"/>
                          <a:cs typeface="Tahoma"/>
                          <a:sym typeface="Tahoma"/>
                        </a:rPr>
                        <a:t>5</a:t>
                      </a:r>
                      <a:endParaRPr sz="1100" u="none" cap="none" strike="noStrike">
                        <a:latin typeface="Tahoma"/>
                        <a:ea typeface="Tahoma"/>
                        <a:cs typeface="Tahoma"/>
                        <a:sym typeface="Tahoma"/>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0" rtl="0" algn="l">
                        <a:lnSpc>
                          <a:spcPct val="100000"/>
                        </a:lnSpc>
                        <a:spcBef>
                          <a:spcPts val="0"/>
                        </a:spcBef>
                        <a:spcAft>
                          <a:spcPts val="0"/>
                        </a:spcAft>
                        <a:buNone/>
                      </a:pPr>
                      <a:r>
                        <a:rPr lang="en-US" sz="1100" u="none" cap="none" strike="noStrike">
                          <a:latin typeface="Tahoma"/>
                          <a:ea typeface="Tahoma"/>
                          <a:cs typeface="Tahoma"/>
                          <a:sym typeface="Tahoma"/>
                        </a:rPr>
                        <a:t>Jalankan kembali proses FPIC dengan Masyarakat Adat (MA) yang terdampak</a:t>
                      </a:r>
                      <a:endParaRPr sz="1100" u="none" cap="none" strike="noStrike">
                        <a:latin typeface="Tahoma"/>
                        <a:ea typeface="Tahoma"/>
                        <a:cs typeface="Tahoma"/>
                        <a:sym typeface="Tahoma"/>
                      </a:endParaRPr>
                    </a:p>
                    <a:p>
                      <a:pPr indent="-273049" lvl="0" marL="455294" marR="321310" rtl="0" algn="l">
                        <a:lnSpc>
                          <a:spcPct val="119100"/>
                        </a:lnSpc>
                        <a:spcBef>
                          <a:spcPts val="0"/>
                        </a:spcBef>
                        <a:spcAft>
                          <a:spcPts val="0"/>
                        </a:spcAft>
                        <a:buSzPts val="1100"/>
                        <a:buFont typeface="Tahoma"/>
                        <a:buChar char="●"/>
                      </a:pPr>
                      <a:r>
                        <a:rPr lang="en-US" sz="1100" u="none" cap="none" strike="noStrike">
                          <a:latin typeface="Tahoma"/>
                          <a:ea typeface="Tahoma"/>
                          <a:cs typeface="Tahoma"/>
                          <a:sym typeface="Tahoma"/>
                        </a:rPr>
                        <a:t>Libatkan mediator/fasilitator independen untuk memimpin proses FPIC yang diperbarui, memastikan keadilan, transparansi memulihkan kepercayaan antara para pihak. Diperlukan perhatian ekstra untuk</a:t>
                      </a:r>
                      <a:endParaRPr sz="1100" u="none" cap="none" strike="noStrike">
                        <a:latin typeface="Tahoma"/>
                        <a:ea typeface="Tahoma"/>
                        <a:cs typeface="Tahoma"/>
                        <a:sym typeface="Tahoma"/>
                      </a:endParaRPr>
                    </a:p>
                    <a:p>
                      <a:pPr indent="0" lvl="0" marL="455294" marR="101600" rtl="0" algn="just">
                        <a:lnSpc>
                          <a:spcPct val="119100"/>
                        </a:lnSpc>
                        <a:spcBef>
                          <a:spcPts val="10"/>
                        </a:spcBef>
                        <a:spcAft>
                          <a:spcPts val="0"/>
                        </a:spcAft>
                        <a:buNone/>
                      </a:pPr>
                      <a:r>
                        <a:rPr lang="en-US" sz="1100" u="none" cap="none" strike="noStrike">
                          <a:latin typeface="Tahoma"/>
                          <a:ea typeface="Tahoma"/>
                          <a:cs typeface="Tahoma"/>
                          <a:sym typeface="Tahoma"/>
                        </a:rPr>
                        <a:t>komunitas penentang proyek untuk membangun kembali kepercayaan dan memastikan kesepakatan mereka terlibat kembali dalam Negosiasi secara Itikad Baik.</a:t>
                      </a:r>
                      <a:endParaRPr sz="1100" u="none" cap="none" strike="noStrike">
                        <a:latin typeface="Tahoma"/>
                        <a:ea typeface="Tahoma"/>
                        <a:cs typeface="Tahoma"/>
                        <a:sym typeface="Tahoma"/>
                      </a:endParaRPr>
                    </a:p>
                    <a:p>
                      <a:pPr indent="-273049" lvl="0" marL="455294" marR="0" rtl="0" algn="l">
                        <a:lnSpc>
                          <a:spcPct val="100000"/>
                        </a:lnSpc>
                        <a:spcBef>
                          <a:spcPts val="254"/>
                        </a:spcBef>
                        <a:spcAft>
                          <a:spcPts val="0"/>
                        </a:spcAft>
                        <a:buSzPts val="1100"/>
                        <a:buFont typeface="Tahoma"/>
                        <a:buChar char="●"/>
                      </a:pPr>
                      <a:r>
                        <a:rPr lang="en-US" sz="1100" u="none" cap="none" strike="noStrike">
                          <a:latin typeface="Tahoma"/>
                          <a:ea typeface="Tahoma"/>
                          <a:cs typeface="Tahoma"/>
                          <a:sym typeface="Tahoma"/>
                        </a:rPr>
                        <a:t>Merancang bersama proses FPIC dengan masyarakat terdampak.</a:t>
                      </a:r>
                      <a:endParaRPr sz="1100" u="none" cap="none" strike="noStrike">
                        <a:latin typeface="Tahoma"/>
                        <a:ea typeface="Tahoma"/>
                        <a:cs typeface="Tahoma"/>
                        <a:sym typeface="Tahoma"/>
                      </a:endParaRPr>
                    </a:p>
                    <a:p>
                      <a:pPr indent="-273049" lvl="0" marL="455294" marR="109854" rtl="0" algn="l">
                        <a:lnSpc>
                          <a:spcPct val="119100"/>
                        </a:lnSpc>
                        <a:spcBef>
                          <a:spcPts val="0"/>
                        </a:spcBef>
                        <a:spcAft>
                          <a:spcPts val="0"/>
                        </a:spcAft>
                        <a:buSzPts val="1100"/>
                        <a:buFont typeface="Tahoma"/>
                        <a:buChar char="●"/>
                      </a:pPr>
                      <a:r>
                        <a:rPr lang="en-US" sz="1100" u="none" cap="none" strike="noStrike">
                          <a:latin typeface="Tahoma"/>
                          <a:ea typeface="Tahoma"/>
                          <a:cs typeface="Tahoma"/>
                          <a:sym typeface="Tahoma"/>
                        </a:rPr>
                        <a:t>Memastikan bahwa proses yang direvisi (i) menggabungkan pembelajaran dari upaya sebelumnya; (ii) selaras dengan standar internasional; (iii) jelas tentang apa yang merupakan pernyataan persetujuan dari komunitas “MA” yang terdampak, dan (iv) memberikan waktu cukup bagi “MA” terdampak untuk mengambil keputusan.</a:t>
                      </a:r>
                      <a:endParaRPr sz="1100" u="none" cap="none" strike="noStrike">
                        <a:latin typeface="Tahoma"/>
                        <a:ea typeface="Tahoma"/>
                        <a:cs typeface="Tahoma"/>
                        <a:sym typeface="Tahoma"/>
                      </a:endParaRPr>
                    </a:p>
                    <a:p>
                      <a:pPr indent="-273049" lvl="0" marL="455294" marR="66675" rtl="0" algn="l">
                        <a:lnSpc>
                          <a:spcPct val="119100"/>
                        </a:lnSpc>
                        <a:spcBef>
                          <a:spcPts val="0"/>
                        </a:spcBef>
                        <a:spcAft>
                          <a:spcPts val="0"/>
                        </a:spcAft>
                        <a:buSzPts val="1100"/>
                        <a:buFont typeface="Tahoma"/>
                        <a:buChar char="●"/>
                      </a:pPr>
                      <a:r>
                        <a:rPr lang="en-US" sz="1100" u="none" cap="none" strike="noStrike">
                          <a:latin typeface="Tahoma"/>
                          <a:ea typeface="Tahoma"/>
                          <a:cs typeface="Tahoma"/>
                          <a:sym typeface="Tahoma"/>
                        </a:rPr>
                        <a:t>Melakukan dan mendukung program peningkatan kapasitas bagi masyarakat lokal mengatasi tantangan FPIC dengan memberikan keahlian bidang teknis, sosial, dan hukum serta mendukung mereka membuat proses pengambilan keputusan dan struktur kelembagaan mereka.</a:t>
                      </a:r>
                      <a:endParaRPr sz="1100" u="none" cap="none" strike="noStrike">
                        <a:latin typeface="Tahoma"/>
                        <a:ea typeface="Tahoma"/>
                        <a:cs typeface="Tahoma"/>
                        <a:sym typeface="Tahoma"/>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0" rtl="0" algn="l">
                        <a:lnSpc>
                          <a:spcPct val="100000"/>
                        </a:lnSpc>
                        <a:spcBef>
                          <a:spcPts val="0"/>
                        </a:spcBef>
                        <a:spcAft>
                          <a:spcPts val="0"/>
                        </a:spcAft>
                        <a:buNone/>
                      </a:pPr>
                      <a:r>
                        <a:rPr lang="en-US" sz="950" u="none" cap="none" strike="noStrike">
                          <a:latin typeface="Tahoma"/>
                          <a:ea typeface="Tahoma"/>
                          <a:cs typeface="Tahoma"/>
                          <a:sym typeface="Tahoma"/>
                        </a:rPr>
                        <a:t>Sedang</a:t>
                      </a:r>
                      <a:endParaRPr sz="950" u="none" cap="none" strike="noStrike">
                        <a:latin typeface="Tahoma"/>
                        <a:ea typeface="Tahoma"/>
                        <a:cs typeface="Tahoma"/>
                        <a:sym typeface="Tahoma"/>
                      </a:endParaRPr>
                    </a:p>
                  </a:txBody>
                  <a:tcPr marT="6222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C000"/>
                    </a:solidFill>
                  </a:tcPr>
                </a:tc>
                <a:tc>
                  <a:txBody>
                    <a:bodyPr/>
                    <a:lstStyle/>
                    <a:p>
                      <a:pPr indent="0" lvl="0" marL="55880" marR="0" rtl="0" algn="l">
                        <a:lnSpc>
                          <a:spcPct val="100000"/>
                        </a:lnSpc>
                        <a:spcBef>
                          <a:spcPts val="0"/>
                        </a:spcBef>
                        <a:spcAft>
                          <a:spcPts val="0"/>
                        </a:spcAft>
                        <a:buNone/>
                      </a:pPr>
                      <a:r>
                        <a:rPr lang="en-US" sz="1100" u="none" cap="none" strike="noStrike">
                          <a:latin typeface="Tahoma"/>
                          <a:ea typeface="Tahoma"/>
                          <a:cs typeface="Tahoma"/>
                          <a:sym typeface="Tahoma"/>
                        </a:rPr>
                        <a:t>PLN</a:t>
                      </a:r>
                      <a:endParaRPr sz="1100" u="none" cap="none" strike="noStrike">
                        <a:latin typeface="Tahoma"/>
                        <a:ea typeface="Tahoma"/>
                        <a:cs typeface="Tahoma"/>
                        <a:sym typeface="Tahoma"/>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273049" lvl="0" marL="455294" marR="128270" rtl="0" algn="l">
                        <a:lnSpc>
                          <a:spcPct val="119100"/>
                        </a:lnSpc>
                        <a:spcBef>
                          <a:spcPts val="0"/>
                        </a:spcBef>
                        <a:spcAft>
                          <a:spcPts val="0"/>
                        </a:spcAft>
                        <a:buSzPts val="1100"/>
                        <a:buFont typeface="Tahoma"/>
                        <a:buChar char="●"/>
                      </a:pPr>
                      <a:r>
                        <a:rPr lang="en-US" sz="1100" u="none" cap="none" strike="noStrike">
                          <a:latin typeface="Tahoma"/>
                          <a:ea typeface="Tahoma"/>
                          <a:cs typeface="Tahoma"/>
                          <a:sym typeface="Tahoma"/>
                        </a:rPr>
                        <a:t>Templat Perjanjian Persetujuan yang telah ditandatangani dan disepakati bersama oleh perwakilan masyarakat adat.</a:t>
                      </a:r>
                      <a:endParaRPr/>
                    </a:p>
                    <a:p>
                      <a:pPr indent="-273049" lvl="0" marL="455294" marR="0" rtl="0" algn="l">
                        <a:lnSpc>
                          <a:spcPct val="100000"/>
                        </a:lnSpc>
                        <a:spcBef>
                          <a:spcPts val="254"/>
                        </a:spcBef>
                        <a:spcAft>
                          <a:spcPts val="0"/>
                        </a:spcAft>
                        <a:buSzPts val="1100"/>
                        <a:buFont typeface="Tahoma"/>
                        <a:buChar char="●"/>
                      </a:pPr>
                      <a:r>
                        <a:rPr lang="en-US" sz="1100" u="none" cap="none" strike="noStrike">
                          <a:latin typeface="Tahoma"/>
                          <a:ea typeface="Tahoma"/>
                          <a:cs typeface="Tahoma"/>
                          <a:sym typeface="Tahoma"/>
                        </a:rPr>
                        <a:t>Risalah rapat dan dokumentasi terkait</a:t>
                      </a:r>
                      <a:endParaRPr/>
                    </a:p>
                    <a:p>
                      <a:pPr indent="0" lvl="0" marL="455294" marR="354330" rtl="0" algn="l">
                        <a:lnSpc>
                          <a:spcPct val="119100"/>
                        </a:lnSpc>
                        <a:spcBef>
                          <a:spcPts val="10"/>
                        </a:spcBef>
                        <a:spcAft>
                          <a:spcPts val="0"/>
                        </a:spcAft>
                        <a:buNone/>
                      </a:pPr>
                      <a:r>
                        <a:rPr lang="en-US" sz="1100" u="none" cap="none" strike="noStrike">
                          <a:latin typeface="Tahoma"/>
                          <a:ea typeface="Tahoma"/>
                          <a:cs typeface="Tahoma"/>
                          <a:sym typeface="Tahoma"/>
                        </a:rPr>
                        <a:t>kesepakatan tentang proses FPIC, termasuk persetujuan yang telah ditandatangani oleh semua pemangku kepentingan yang terlibat.</a:t>
                      </a:r>
                      <a:endParaRPr/>
                    </a:p>
                    <a:p>
                      <a:pPr indent="-273049" lvl="0" marL="455294" marR="267335" rtl="0" algn="l">
                        <a:lnSpc>
                          <a:spcPct val="119100"/>
                        </a:lnSpc>
                        <a:spcBef>
                          <a:spcPts val="5"/>
                        </a:spcBef>
                        <a:spcAft>
                          <a:spcPts val="0"/>
                        </a:spcAft>
                        <a:buSzPts val="1100"/>
                        <a:buFont typeface="Tahoma"/>
                        <a:buChar char="●"/>
                      </a:pPr>
                      <a:r>
                        <a:rPr lang="en-US" sz="1100" u="none" cap="none" strike="noStrike">
                          <a:latin typeface="Tahoma"/>
                          <a:ea typeface="Tahoma"/>
                          <a:cs typeface="Tahoma"/>
                          <a:sym typeface="Tahoma"/>
                        </a:rPr>
                        <a:t>Dokumen IPP yang telah diselesaikan terintegrasi sebagai komponen inti dari proses persetujuan, dengan pernyataan eksplisit dari Masyarakat Adat yang mencerminkan persetujuan bersyarat berdasarkan implementasi IPP.</a:t>
                      </a:r>
                      <a:endParaRPr/>
                    </a:p>
                    <a:p>
                      <a:pPr indent="-273049" lvl="0" marL="455294" marR="106045" rtl="0" algn="l">
                        <a:lnSpc>
                          <a:spcPct val="119100"/>
                        </a:lnSpc>
                        <a:spcBef>
                          <a:spcPts val="0"/>
                        </a:spcBef>
                        <a:spcAft>
                          <a:spcPts val="0"/>
                        </a:spcAft>
                        <a:buSzPts val="1100"/>
                        <a:buFont typeface="Tahoma"/>
                        <a:buChar char="●"/>
                      </a:pPr>
                      <a:r>
                        <a:rPr lang="en-US" sz="1100" u="none" cap="none" strike="noStrike">
                          <a:latin typeface="Tahoma"/>
                          <a:ea typeface="Tahoma"/>
                          <a:cs typeface="Tahoma"/>
                          <a:sym typeface="Tahoma"/>
                        </a:rPr>
                        <a:t>Menyelesaikan rencana FPIC untuk mempertimbangkan pendekatan baru. Desain dan proses FPIC PLN perlu direvisi dengan masukan dari masyarakat adat.</a:t>
                      </a:r>
                      <a:endParaRPr/>
                    </a:p>
                  </a:txBody>
                  <a:tcPr marT="336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vMerge="1"/>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2"/>
          <p:cNvSpPr/>
          <p:nvPr/>
        </p:nvSpPr>
        <p:spPr>
          <a:xfrm>
            <a:off x="0" y="783208"/>
            <a:ext cx="10690860" cy="701040"/>
          </a:xfrm>
          <a:custGeom>
            <a:rect b="b" l="l" r="r" t="t"/>
            <a:pathLst>
              <a:path extrusionOk="0" h="701040" w="10690860">
                <a:moveTo>
                  <a:pt x="10690860" y="0"/>
                </a:moveTo>
                <a:lnTo>
                  <a:pt x="0" y="0"/>
                </a:lnTo>
                <a:lnTo>
                  <a:pt x="0" y="700913"/>
                </a:lnTo>
                <a:lnTo>
                  <a:pt x="10690860" y="700913"/>
                </a:lnTo>
                <a:lnTo>
                  <a:pt x="10690860" y="0"/>
                </a:lnTo>
                <a:close/>
              </a:path>
            </a:pathLst>
          </a:custGeom>
          <a:solidFill>
            <a:srgbClr val="80825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39" name="Google Shape;139;p12"/>
          <p:cNvSpPr txBox="1"/>
          <p:nvPr>
            <p:ph type="title"/>
          </p:nvPr>
        </p:nvSpPr>
        <p:spPr>
          <a:xfrm>
            <a:off x="231013" y="884808"/>
            <a:ext cx="10231373" cy="453390"/>
          </a:xfrm>
          <a:prstGeom prst="rect">
            <a:avLst/>
          </a:prstGeom>
          <a:noFill/>
          <a:ln>
            <a:noFill/>
          </a:ln>
        </p:spPr>
        <p:txBody>
          <a:bodyPr anchorCtr="0" anchor="t" bIns="0" lIns="0" spcFirstLastPara="1" rIns="0" wrap="square" tIns="13325">
            <a:spAutoFit/>
          </a:bodyPr>
          <a:lstStyle/>
          <a:p>
            <a:pPr indent="0" lvl="0" marL="52069" rtl="0" algn="l">
              <a:lnSpc>
                <a:spcPct val="100000"/>
              </a:lnSpc>
              <a:spcBef>
                <a:spcPts val="0"/>
              </a:spcBef>
              <a:spcAft>
                <a:spcPts val="0"/>
              </a:spcAft>
              <a:buNone/>
            </a:pPr>
            <a:r>
              <a:rPr lang="en-US"/>
              <a:t>Tabel Penyelesaian Kesenjangan</a:t>
            </a:r>
            <a:endParaRPr/>
          </a:p>
        </p:txBody>
      </p:sp>
      <p:graphicFrame>
        <p:nvGraphicFramePr>
          <p:cNvPr id="140" name="Google Shape;140;p12"/>
          <p:cNvGraphicFramePr/>
          <p:nvPr/>
        </p:nvGraphicFramePr>
        <p:xfrm>
          <a:off x="284099" y="1800351"/>
          <a:ext cx="3000000" cy="3000000"/>
        </p:xfrm>
        <a:graphic>
          <a:graphicData uri="http://schemas.openxmlformats.org/drawingml/2006/table">
            <a:tbl>
              <a:tblPr bandRow="1" firstRow="1">
                <a:noFill/>
                <a:tableStyleId>{A973D482-9DC0-4E8B-8CD3-AEBD17E556BE}</a:tableStyleId>
              </a:tblPr>
              <a:tblGrid>
                <a:gridCol w="708650"/>
                <a:gridCol w="3939550"/>
                <a:gridCol w="908675"/>
                <a:gridCol w="1565900"/>
                <a:gridCol w="3088000"/>
              </a:tblGrid>
              <a:tr h="493400">
                <a:tc>
                  <a:txBody>
                    <a:bodyPr/>
                    <a:lstStyle/>
                    <a:p>
                      <a:pPr indent="0" lvl="0" marL="635" marR="0" rtl="0" algn="ctr">
                        <a:lnSpc>
                          <a:spcPct val="100000"/>
                        </a:lnSpc>
                        <a:spcBef>
                          <a:spcPts val="0"/>
                        </a:spcBef>
                        <a:spcAft>
                          <a:spcPts val="0"/>
                        </a:spcAft>
                        <a:buNone/>
                      </a:pPr>
                      <a:r>
                        <a:rPr b="1" i="1" lang="en-US" sz="1100" u="none" cap="none" strike="noStrike">
                          <a:solidFill>
                            <a:srgbClr val="FFFFFF"/>
                          </a:solidFill>
                          <a:latin typeface="Arial"/>
                          <a:ea typeface="Arial"/>
                          <a:cs typeface="Arial"/>
                          <a:sym typeface="Arial"/>
                        </a:rPr>
                        <a:t>No.</a:t>
                      </a:r>
                      <a:endParaRPr sz="1100" u="none" cap="none" strike="noStrike">
                        <a:latin typeface="Arial"/>
                        <a:ea typeface="Arial"/>
                        <a:cs typeface="Arial"/>
                        <a:sym typeface="Arial"/>
                      </a:endParaRPr>
                    </a:p>
                  </a:txBody>
                  <a:tcPr marT="660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0" lvl="0" marL="0" marR="0" rtl="0" algn="ctr">
                        <a:lnSpc>
                          <a:spcPct val="100000"/>
                        </a:lnSpc>
                        <a:spcBef>
                          <a:spcPts val="0"/>
                        </a:spcBef>
                        <a:spcAft>
                          <a:spcPts val="0"/>
                        </a:spcAft>
                        <a:buNone/>
                      </a:pPr>
                      <a:r>
                        <a:rPr b="1" i="1" lang="en-US" sz="1100" u="none" cap="none" strike="noStrike">
                          <a:solidFill>
                            <a:srgbClr val="FFFFFF"/>
                          </a:solidFill>
                          <a:latin typeface="Arial"/>
                          <a:ea typeface="Arial"/>
                          <a:cs typeface="Arial"/>
                          <a:sym typeface="Arial"/>
                        </a:rPr>
                        <a:t>Tindakan</a:t>
                      </a:r>
                      <a:endParaRPr sz="1100" u="none" cap="none" strike="noStrike">
                        <a:latin typeface="Arial"/>
                        <a:ea typeface="Arial"/>
                        <a:cs typeface="Arial"/>
                        <a:sym typeface="Arial"/>
                      </a:endParaRPr>
                    </a:p>
                  </a:txBody>
                  <a:tcPr marT="660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28575" lvl="0" marL="85725" marR="203200" rtl="0" algn="ctr">
                        <a:lnSpc>
                          <a:spcPct val="119200"/>
                        </a:lnSpc>
                        <a:spcBef>
                          <a:spcPts val="0"/>
                        </a:spcBef>
                        <a:spcAft>
                          <a:spcPts val="0"/>
                        </a:spcAft>
                        <a:buNone/>
                      </a:pPr>
                      <a:r>
                        <a:rPr b="1" i="1" lang="en-US" sz="1100" u="none" cap="none" strike="noStrike">
                          <a:solidFill>
                            <a:srgbClr val="FFFFFF"/>
                          </a:solidFill>
                          <a:latin typeface="Arial"/>
                          <a:ea typeface="Arial"/>
                          <a:cs typeface="Arial"/>
                          <a:sym typeface="Arial"/>
                        </a:rPr>
                        <a:t>Tingkat Prioritas</a:t>
                      </a:r>
                      <a:endParaRPr sz="1100" u="none" cap="none" strike="noStrike">
                        <a:latin typeface="Arial"/>
                        <a:ea typeface="Arial"/>
                        <a:cs typeface="Arial"/>
                        <a:sym typeface="Arial"/>
                      </a:endParaRPr>
                    </a:p>
                  </a:txBody>
                  <a:tcPr marT="336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137160" lvl="0" marL="233045" marR="85725" rtl="0" algn="ctr">
                        <a:lnSpc>
                          <a:spcPct val="119200"/>
                        </a:lnSpc>
                        <a:spcBef>
                          <a:spcPts val="0"/>
                        </a:spcBef>
                        <a:spcAft>
                          <a:spcPts val="0"/>
                        </a:spcAft>
                        <a:buNone/>
                      </a:pPr>
                      <a:r>
                        <a:rPr b="1" i="1" lang="en-US" sz="1100" u="none" cap="none" strike="noStrike">
                          <a:solidFill>
                            <a:srgbClr val="FFFFFF"/>
                          </a:solidFill>
                          <a:latin typeface="Arial"/>
                          <a:ea typeface="Arial"/>
                          <a:cs typeface="Arial"/>
                          <a:sym typeface="Arial"/>
                        </a:rPr>
                        <a:t>Orang/Departemen yang Bertanggung jawab</a:t>
                      </a:r>
                      <a:endParaRPr sz="1100" u="none" cap="none" strike="noStrike">
                        <a:latin typeface="Arial"/>
                        <a:ea typeface="Arial"/>
                        <a:cs typeface="Arial"/>
                        <a:sym typeface="Arial"/>
                      </a:endParaRPr>
                    </a:p>
                  </a:txBody>
                  <a:tcPr marT="336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230504" lvl="0" marL="1132205" marR="893444" rtl="0" algn="ctr">
                        <a:lnSpc>
                          <a:spcPct val="119200"/>
                        </a:lnSpc>
                        <a:spcBef>
                          <a:spcPts val="0"/>
                        </a:spcBef>
                        <a:spcAft>
                          <a:spcPts val="0"/>
                        </a:spcAft>
                        <a:buNone/>
                      </a:pPr>
                      <a:r>
                        <a:rPr b="1" i="1" lang="en-US" sz="1100" u="none" cap="none" strike="noStrike">
                          <a:solidFill>
                            <a:srgbClr val="FFFFFF"/>
                          </a:solidFill>
                          <a:latin typeface="Arial"/>
                          <a:ea typeface="Arial"/>
                          <a:cs typeface="Arial"/>
                          <a:sym typeface="Arial"/>
                        </a:rPr>
                        <a:t>Indikator Penyelesaian (Dokumentasi)</a:t>
                      </a:r>
                      <a:endParaRPr sz="1100" u="none" cap="none" strike="noStrike">
                        <a:latin typeface="Arial"/>
                        <a:ea typeface="Arial"/>
                        <a:cs typeface="Arial"/>
                        <a:sym typeface="Arial"/>
                      </a:endParaRPr>
                    </a:p>
                  </a:txBody>
                  <a:tcPr marT="336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r>
              <a:tr h="257175">
                <a:tc gridSpan="5">
                  <a:txBody>
                    <a:bodyPr/>
                    <a:lstStyle/>
                    <a:p>
                      <a:pPr indent="0" lvl="0" marL="55880" marR="0" rtl="0" algn="l">
                        <a:lnSpc>
                          <a:spcPct val="100000"/>
                        </a:lnSpc>
                        <a:spcBef>
                          <a:spcPts val="0"/>
                        </a:spcBef>
                        <a:spcAft>
                          <a:spcPts val="0"/>
                        </a:spcAft>
                        <a:buNone/>
                      </a:pPr>
                      <a:r>
                        <a:rPr b="1" lang="en-US" sz="1050" u="none" cap="none" strike="noStrike">
                          <a:latin typeface="Arial"/>
                          <a:ea typeface="Arial"/>
                          <a:cs typeface="Arial"/>
                          <a:sym typeface="Arial"/>
                        </a:rPr>
                        <a:t>Proses Persetujuan (FPIC dan Implementasi FPIC)</a:t>
                      </a:r>
                      <a:endParaRPr sz="1050" u="none" cap="none" strike="noStrike">
                        <a:latin typeface="Arial"/>
                        <a:ea typeface="Arial"/>
                        <a:cs typeface="Arial"/>
                        <a:sym typeface="Arial"/>
                      </a:endParaRPr>
                    </a:p>
                  </a:txBody>
                  <a:tcPr marT="5587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4C485"/>
                    </a:solidFill>
                  </a:tcPr>
                </a:tc>
                <a:tc hMerge="1"/>
                <a:tc hMerge="1"/>
                <a:tc hMerge="1"/>
                <a:tc hMerge="1"/>
              </a:tr>
              <a:tr h="3308350">
                <a:tc>
                  <a:txBody>
                    <a:bodyPr/>
                    <a:lstStyle/>
                    <a:p>
                      <a:pPr indent="0" lvl="0" marL="55880" marR="0" rtl="0" algn="l">
                        <a:lnSpc>
                          <a:spcPct val="100000"/>
                        </a:lnSpc>
                        <a:spcBef>
                          <a:spcPts val="0"/>
                        </a:spcBef>
                        <a:spcAft>
                          <a:spcPts val="0"/>
                        </a:spcAft>
                        <a:buNone/>
                      </a:pPr>
                      <a:r>
                        <a:rPr lang="en-US" sz="1050" u="none" cap="none" strike="noStrike">
                          <a:latin typeface="Tahoma"/>
                          <a:ea typeface="Tahoma"/>
                          <a:cs typeface="Tahoma"/>
                          <a:sym typeface="Tahoma"/>
                        </a:rPr>
                        <a:t>6</a:t>
                      </a:r>
                      <a:endParaRPr sz="1050" u="none" cap="none" strike="noStrike">
                        <a:latin typeface="Tahoma"/>
                        <a:ea typeface="Tahoma"/>
                        <a:cs typeface="Tahoma"/>
                        <a:sym typeface="Tahoma"/>
                      </a:endParaRPr>
                    </a:p>
                  </a:txBody>
                  <a:tcPr marT="6222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317500" rtl="0" algn="l">
                        <a:lnSpc>
                          <a:spcPct val="116799"/>
                        </a:lnSpc>
                        <a:spcBef>
                          <a:spcPts val="0"/>
                        </a:spcBef>
                        <a:spcAft>
                          <a:spcPts val="0"/>
                        </a:spcAft>
                        <a:buNone/>
                      </a:pPr>
                      <a:r>
                        <a:rPr lang="en-US" sz="1050" u="none" cap="none" strike="noStrike">
                          <a:latin typeface="Tahoma"/>
                          <a:ea typeface="Tahoma"/>
                          <a:cs typeface="Tahoma"/>
                          <a:sym typeface="Tahoma"/>
                        </a:rPr>
                        <a:t>Mengembangkan dan menerapkan sistem untuk memantau kepatuhan terhadap proses FPIC yang baru</a:t>
                      </a:r>
                      <a:endParaRPr/>
                    </a:p>
                    <a:p>
                      <a:pPr indent="-260984" lvl="0" marL="455294" marR="181610" rtl="0" algn="l">
                        <a:lnSpc>
                          <a:spcPct val="116799"/>
                        </a:lnSpc>
                        <a:spcBef>
                          <a:spcPts val="0"/>
                        </a:spcBef>
                        <a:spcAft>
                          <a:spcPts val="0"/>
                        </a:spcAft>
                        <a:buSzPts val="1050"/>
                        <a:buFont typeface="Tahoma"/>
                        <a:buChar char="●"/>
                      </a:pPr>
                      <a:r>
                        <a:rPr lang="en-US" sz="1050" u="none" cap="none" strike="noStrike">
                          <a:latin typeface="Tahoma"/>
                          <a:ea typeface="Tahoma"/>
                          <a:cs typeface="Tahoma"/>
                          <a:sym typeface="Tahoma"/>
                        </a:rPr>
                        <a:t>Memastikan akuntabilitas, melibatkan perwakilan masyarakat untuk meningkatkan transparansi dan meningkatkan kepercayaan di antara para pihak.</a:t>
                      </a:r>
                      <a:endParaRPr/>
                    </a:p>
                  </a:txBody>
                  <a:tcPr marT="3747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0" rtl="0" algn="l">
                        <a:lnSpc>
                          <a:spcPct val="100000"/>
                        </a:lnSpc>
                        <a:spcBef>
                          <a:spcPts val="0"/>
                        </a:spcBef>
                        <a:spcAft>
                          <a:spcPts val="0"/>
                        </a:spcAft>
                        <a:buNone/>
                      </a:pPr>
                      <a:r>
                        <a:rPr lang="en-US" sz="1050" u="none" cap="none" strike="noStrike">
                          <a:latin typeface="Tahoma"/>
                          <a:ea typeface="Tahoma"/>
                          <a:cs typeface="Tahoma"/>
                          <a:sym typeface="Tahoma"/>
                        </a:rPr>
                        <a:t>Sedang</a:t>
                      </a:r>
                      <a:endParaRPr sz="1050" u="none" cap="none" strike="noStrike">
                        <a:latin typeface="Tahoma"/>
                        <a:ea typeface="Tahoma"/>
                        <a:cs typeface="Tahoma"/>
                        <a:sym typeface="Tahoma"/>
                      </a:endParaRPr>
                    </a:p>
                  </a:txBody>
                  <a:tcPr marT="6222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C000"/>
                    </a:solidFill>
                  </a:tcPr>
                </a:tc>
                <a:tc>
                  <a:txBody>
                    <a:bodyPr/>
                    <a:lstStyle/>
                    <a:p>
                      <a:pPr indent="0" lvl="0" marL="55880" marR="0" rtl="0" algn="l">
                        <a:lnSpc>
                          <a:spcPct val="100000"/>
                        </a:lnSpc>
                        <a:spcBef>
                          <a:spcPts val="0"/>
                        </a:spcBef>
                        <a:spcAft>
                          <a:spcPts val="0"/>
                        </a:spcAft>
                        <a:buNone/>
                      </a:pPr>
                      <a:r>
                        <a:rPr lang="en-US" sz="1050" u="none" cap="none" strike="noStrike">
                          <a:latin typeface="Tahoma"/>
                          <a:ea typeface="Tahoma"/>
                          <a:cs typeface="Tahoma"/>
                          <a:sym typeface="Tahoma"/>
                        </a:rPr>
                        <a:t>PLN</a:t>
                      </a:r>
                      <a:endParaRPr sz="1050" u="none" cap="none" strike="noStrike">
                        <a:latin typeface="Tahoma"/>
                        <a:ea typeface="Tahoma"/>
                        <a:cs typeface="Tahoma"/>
                        <a:sym typeface="Tahoma"/>
                      </a:endParaRPr>
                    </a:p>
                  </a:txBody>
                  <a:tcPr marT="6222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260349" lvl="0" marL="455294" marR="0" rtl="0" algn="l">
                        <a:lnSpc>
                          <a:spcPct val="100000"/>
                        </a:lnSpc>
                        <a:spcBef>
                          <a:spcPts val="0"/>
                        </a:spcBef>
                        <a:spcAft>
                          <a:spcPts val="0"/>
                        </a:spcAft>
                        <a:buSzPts val="1050"/>
                        <a:buFont typeface="Tahoma"/>
                        <a:buChar char="●"/>
                      </a:pPr>
                      <a:r>
                        <a:rPr lang="en-US" sz="1050" u="none" cap="none" strike="noStrike">
                          <a:latin typeface="Tahoma"/>
                          <a:ea typeface="Tahoma"/>
                          <a:cs typeface="Tahoma"/>
                          <a:sym typeface="Tahoma"/>
                        </a:rPr>
                        <a:t>Kerangka Pemantauan FPIC</a:t>
                      </a:r>
                      <a:endParaRPr/>
                    </a:p>
                    <a:p>
                      <a:pPr indent="0" lvl="0" marL="194945" marR="154305" rtl="0" algn="l">
                        <a:lnSpc>
                          <a:spcPct val="116799"/>
                        </a:lnSpc>
                        <a:spcBef>
                          <a:spcPts val="0"/>
                        </a:spcBef>
                        <a:spcAft>
                          <a:spcPts val="0"/>
                        </a:spcAft>
                        <a:buNone/>
                      </a:pPr>
                      <a:r>
                        <a:rPr lang="en-US" sz="1050" u="none" cap="none" strike="noStrike">
                          <a:latin typeface="Tahoma"/>
                          <a:ea typeface="Tahoma"/>
                          <a:cs typeface="Tahoma"/>
                          <a:sym typeface="Tahoma"/>
                        </a:rPr>
                        <a:t>Kerangka kerja ini harus ditetapkan dalam IPP dan disepakati dengan orang-orang yang terkena dampak. Indikator harus dirumuskan yang berhubungan dengan:</a:t>
                      </a:r>
                      <a:endParaRPr/>
                    </a:p>
                    <a:p>
                      <a:pPr indent="-261620" lvl="1" marL="1257935" marR="0" rtl="0" algn="just">
                        <a:lnSpc>
                          <a:spcPct val="100000"/>
                        </a:lnSpc>
                        <a:spcBef>
                          <a:spcPts val="190"/>
                        </a:spcBef>
                        <a:spcAft>
                          <a:spcPts val="0"/>
                        </a:spcAft>
                        <a:buSzPts val="1050"/>
                        <a:buFont typeface="Tahoma"/>
                        <a:buChar char="o"/>
                      </a:pPr>
                      <a:r>
                        <a:rPr lang="en-US" sz="1050" u="none" cap="none" strike="noStrike">
                          <a:latin typeface="Tahoma"/>
                          <a:ea typeface="Tahoma"/>
                          <a:cs typeface="Tahoma"/>
                          <a:sym typeface="Tahoma"/>
                        </a:rPr>
                        <a:t>Resolusi keluhan</a:t>
                      </a:r>
                      <a:endParaRPr/>
                    </a:p>
                    <a:p>
                      <a:pPr indent="-260985" lvl="1" marL="1257300" marR="337185" rtl="0" algn="just">
                        <a:lnSpc>
                          <a:spcPct val="116300"/>
                        </a:lnSpc>
                        <a:spcBef>
                          <a:spcPts val="5"/>
                        </a:spcBef>
                        <a:spcAft>
                          <a:spcPts val="0"/>
                        </a:spcAft>
                        <a:buSzPts val="1050"/>
                        <a:buFont typeface="Tahoma"/>
                        <a:buChar char="o"/>
                      </a:pPr>
                      <a:r>
                        <a:rPr lang="en-US" sz="1050" u="none" cap="none" strike="noStrike">
                          <a:latin typeface="Tahoma"/>
                          <a:ea typeface="Tahoma"/>
                          <a:cs typeface="Tahoma"/>
                          <a:sym typeface="Tahoma"/>
                        </a:rPr>
                        <a:t>Seleksi dan penyelesaian proyek pengembangan masyarakat yang didanai di bawah IPP</a:t>
                      </a:r>
                      <a:endParaRPr/>
                    </a:p>
                    <a:p>
                      <a:pPr indent="-260985" lvl="1" marL="1257300" marR="295910" rtl="0" algn="just">
                        <a:lnSpc>
                          <a:spcPct val="116900"/>
                        </a:lnSpc>
                        <a:spcBef>
                          <a:spcPts val="0"/>
                        </a:spcBef>
                        <a:spcAft>
                          <a:spcPts val="0"/>
                        </a:spcAft>
                        <a:buSzPts val="1050"/>
                        <a:buFont typeface="Tahoma"/>
                        <a:buChar char="o"/>
                      </a:pPr>
                      <a:r>
                        <a:rPr lang="en-US" sz="1050" u="none" cap="none" strike="noStrike">
                          <a:latin typeface="Tahoma"/>
                          <a:ea typeface="Tahoma"/>
                          <a:cs typeface="Tahoma"/>
                          <a:sym typeface="Tahoma"/>
                        </a:rPr>
                        <a:t>Kegiatan konsultasi terkait dengan implementasi IPP,</a:t>
                      </a:r>
                      <a:endParaRPr/>
                    </a:p>
                    <a:p>
                      <a:pPr indent="-260985" lvl="1" marL="1257300" marR="299085" rtl="0" algn="l">
                        <a:lnSpc>
                          <a:spcPct val="116799"/>
                        </a:lnSpc>
                        <a:spcBef>
                          <a:spcPts val="0"/>
                        </a:spcBef>
                        <a:spcAft>
                          <a:spcPts val="0"/>
                        </a:spcAft>
                        <a:buSzPts val="1050"/>
                        <a:buFont typeface="Tahoma"/>
                        <a:buChar char="o"/>
                      </a:pPr>
                      <a:r>
                        <a:rPr lang="en-US" sz="1050" u="none" cap="none" strike="noStrike">
                          <a:latin typeface="Tahoma"/>
                          <a:ea typeface="Tahoma"/>
                          <a:cs typeface="Tahoma"/>
                          <a:sym typeface="Tahoma"/>
                        </a:rPr>
                        <a:t>Pertemuan badan tata kelola yang dibentuk untuk mengawasi implementasi IPP.</a:t>
                      </a:r>
                      <a:endParaRPr/>
                    </a:p>
                    <a:p>
                      <a:pPr indent="-260984" lvl="0" marL="455294" marR="108585" rtl="0" algn="just">
                        <a:lnSpc>
                          <a:spcPct val="116799"/>
                        </a:lnSpc>
                        <a:spcBef>
                          <a:spcPts val="0"/>
                        </a:spcBef>
                        <a:spcAft>
                          <a:spcPts val="0"/>
                        </a:spcAft>
                        <a:buSzPts val="1050"/>
                        <a:buFont typeface="Tahoma"/>
                        <a:buChar char="●"/>
                      </a:pPr>
                      <a:r>
                        <a:rPr lang="en-US" sz="1050" u="none" cap="none" strike="noStrike">
                          <a:latin typeface="Tahoma"/>
                          <a:ea typeface="Tahoma"/>
                          <a:cs typeface="Tahoma"/>
                          <a:sym typeface="Tahoma"/>
                        </a:rPr>
                        <a:t>Menetapkan pelaporan berkala kepada Masyarakat Adat Poco Leok, untuk memastikan akuntabilitas PLN.</a:t>
                      </a:r>
                      <a:endParaRPr/>
                    </a:p>
                    <a:p>
                      <a:pPr indent="-260984" lvl="0" marL="455294" marR="140335" rtl="0" algn="just">
                        <a:lnSpc>
                          <a:spcPct val="116500"/>
                        </a:lnSpc>
                        <a:spcBef>
                          <a:spcPts val="5"/>
                        </a:spcBef>
                        <a:spcAft>
                          <a:spcPts val="0"/>
                        </a:spcAft>
                        <a:buSzPts val="1050"/>
                        <a:buFont typeface="Tahoma"/>
                        <a:buChar char="●"/>
                      </a:pPr>
                      <a:r>
                        <a:rPr lang="en-US" sz="1050" u="none" cap="none" strike="noStrike">
                          <a:latin typeface="Tahoma"/>
                          <a:ea typeface="Tahoma"/>
                          <a:cs typeface="Tahoma"/>
                          <a:sym typeface="Tahoma"/>
                        </a:rPr>
                        <a:t>Menetapkan rencana dan pelaporan untuk pemantauan secara terus menerus atas persetujuan dari masyarakat adat, dan memprioritaskan hubungan terus berlangsung dengan masyarakat.</a:t>
                      </a:r>
                      <a:endParaRPr/>
                    </a:p>
                  </a:txBody>
                  <a:tcPr marT="6222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3"/>
          <p:cNvSpPr/>
          <p:nvPr/>
        </p:nvSpPr>
        <p:spPr>
          <a:xfrm>
            <a:off x="0" y="783208"/>
            <a:ext cx="10690860" cy="701040"/>
          </a:xfrm>
          <a:custGeom>
            <a:rect b="b" l="l" r="r" t="t"/>
            <a:pathLst>
              <a:path extrusionOk="0" h="701040" w="10690860">
                <a:moveTo>
                  <a:pt x="10690860" y="0"/>
                </a:moveTo>
                <a:lnTo>
                  <a:pt x="0" y="0"/>
                </a:lnTo>
                <a:lnTo>
                  <a:pt x="0" y="700913"/>
                </a:lnTo>
                <a:lnTo>
                  <a:pt x="10690860" y="700913"/>
                </a:lnTo>
                <a:lnTo>
                  <a:pt x="10690860" y="0"/>
                </a:lnTo>
                <a:close/>
              </a:path>
            </a:pathLst>
          </a:custGeom>
          <a:solidFill>
            <a:srgbClr val="80825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46" name="Google Shape;146;p13"/>
          <p:cNvSpPr txBox="1"/>
          <p:nvPr>
            <p:ph type="title"/>
          </p:nvPr>
        </p:nvSpPr>
        <p:spPr>
          <a:xfrm>
            <a:off x="231013" y="884808"/>
            <a:ext cx="10231373" cy="453390"/>
          </a:xfrm>
          <a:prstGeom prst="rect">
            <a:avLst/>
          </a:prstGeom>
          <a:noFill/>
          <a:ln>
            <a:noFill/>
          </a:ln>
        </p:spPr>
        <p:txBody>
          <a:bodyPr anchorCtr="0" anchor="t" bIns="0" lIns="0" spcFirstLastPara="1" rIns="0" wrap="square" tIns="13325">
            <a:spAutoFit/>
          </a:bodyPr>
          <a:lstStyle/>
          <a:p>
            <a:pPr indent="0" lvl="0" marL="52069" rtl="0" algn="l">
              <a:lnSpc>
                <a:spcPct val="100000"/>
              </a:lnSpc>
              <a:spcBef>
                <a:spcPts val="0"/>
              </a:spcBef>
              <a:spcAft>
                <a:spcPts val="0"/>
              </a:spcAft>
              <a:buNone/>
            </a:pPr>
            <a:r>
              <a:rPr lang="en-US"/>
              <a:t>Tabel Penyelesaian Kesenjangan</a:t>
            </a:r>
            <a:endParaRPr/>
          </a:p>
        </p:txBody>
      </p:sp>
      <p:graphicFrame>
        <p:nvGraphicFramePr>
          <p:cNvPr id="147" name="Google Shape;147;p13"/>
          <p:cNvGraphicFramePr/>
          <p:nvPr/>
        </p:nvGraphicFramePr>
        <p:xfrm>
          <a:off x="358775" y="1910206"/>
          <a:ext cx="3000000" cy="3000000"/>
        </p:xfrm>
        <a:graphic>
          <a:graphicData uri="http://schemas.openxmlformats.org/drawingml/2006/table">
            <a:tbl>
              <a:tblPr bandRow="1" firstRow="1">
                <a:noFill/>
                <a:tableStyleId>{A973D482-9DC0-4E8B-8CD3-AEBD17E556BE}</a:tableStyleId>
              </a:tblPr>
              <a:tblGrid>
                <a:gridCol w="731525"/>
                <a:gridCol w="4069075"/>
                <a:gridCol w="937250"/>
                <a:gridCol w="1615450"/>
                <a:gridCol w="2792100"/>
              </a:tblGrid>
              <a:tr h="493400">
                <a:tc>
                  <a:txBody>
                    <a:bodyPr/>
                    <a:lstStyle/>
                    <a:p>
                      <a:pPr indent="0" lvl="0" marL="0" marR="0" rtl="0" algn="ctr">
                        <a:lnSpc>
                          <a:spcPct val="100000"/>
                        </a:lnSpc>
                        <a:spcBef>
                          <a:spcPts val="0"/>
                        </a:spcBef>
                        <a:spcAft>
                          <a:spcPts val="0"/>
                        </a:spcAft>
                        <a:buNone/>
                      </a:pPr>
                      <a:r>
                        <a:rPr b="1" i="1" lang="en-US" sz="1100" u="none" cap="none" strike="noStrike">
                          <a:solidFill>
                            <a:srgbClr val="FFFFFF"/>
                          </a:solidFill>
                          <a:latin typeface="Arial"/>
                          <a:ea typeface="Arial"/>
                          <a:cs typeface="Arial"/>
                          <a:sym typeface="Arial"/>
                        </a:rPr>
                        <a:t>No.</a:t>
                      </a:r>
                      <a:endParaRPr sz="1100" u="none" cap="none" strike="noStrike">
                        <a:latin typeface="Arial"/>
                        <a:ea typeface="Arial"/>
                        <a:cs typeface="Arial"/>
                        <a:sym typeface="Arial"/>
                      </a:endParaRPr>
                    </a:p>
                  </a:txBody>
                  <a:tcPr marT="6540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0" lvl="0" marL="635" marR="0" rtl="0" algn="ctr">
                        <a:lnSpc>
                          <a:spcPct val="100000"/>
                        </a:lnSpc>
                        <a:spcBef>
                          <a:spcPts val="0"/>
                        </a:spcBef>
                        <a:spcAft>
                          <a:spcPts val="0"/>
                        </a:spcAft>
                        <a:buNone/>
                      </a:pPr>
                      <a:r>
                        <a:rPr b="1" i="1" lang="en-US" sz="1100" u="none" cap="none" strike="noStrike">
                          <a:solidFill>
                            <a:srgbClr val="FFFFFF"/>
                          </a:solidFill>
                          <a:latin typeface="Arial"/>
                          <a:ea typeface="Arial"/>
                          <a:cs typeface="Arial"/>
                          <a:sym typeface="Arial"/>
                        </a:rPr>
                        <a:t>Tindakan</a:t>
                      </a:r>
                      <a:endParaRPr sz="1100" u="none" cap="none" strike="noStrike">
                        <a:latin typeface="Arial"/>
                        <a:ea typeface="Arial"/>
                        <a:cs typeface="Arial"/>
                        <a:sym typeface="Arial"/>
                      </a:endParaRPr>
                    </a:p>
                  </a:txBody>
                  <a:tcPr marT="6540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28575" lvl="0" marL="85725" marR="218440" rtl="0" algn="ctr">
                        <a:lnSpc>
                          <a:spcPct val="119100"/>
                        </a:lnSpc>
                        <a:spcBef>
                          <a:spcPts val="0"/>
                        </a:spcBef>
                        <a:spcAft>
                          <a:spcPts val="0"/>
                        </a:spcAft>
                        <a:buNone/>
                      </a:pPr>
                      <a:r>
                        <a:rPr b="1" i="1" lang="en-US" sz="1100" u="none" cap="none" strike="noStrike">
                          <a:solidFill>
                            <a:srgbClr val="FFFFFF"/>
                          </a:solidFill>
                          <a:latin typeface="Arial"/>
                          <a:ea typeface="Arial"/>
                          <a:cs typeface="Arial"/>
                          <a:sym typeface="Arial"/>
                        </a:rPr>
                        <a:t>Tingkat Prioritas</a:t>
                      </a:r>
                      <a:endParaRPr sz="1100" u="none" cap="none" strike="noStrike">
                        <a:latin typeface="Arial"/>
                        <a:ea typeface="Arial"/>
                        <a:cs typeface="Arial"/>
                        <a:sym typeface="Arial"/>
                      </a:endParaRPr>
                    </a:p>
                  </a:txBody>
                  <a:tcPr marT="336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122554" lvl="0" marL="241934" marR="111760" rtl="0" algn="ctr">
                        <a:lnSpc>
                          <a:spcPct val="119100"/>
                        </a:lnSpc>
                        <a:spcBef>
                          <a:spcPts val="0"/>
                        </a:spcBef>
                        <a:spcAft>
                          <a:spcPts val="0"/>
                        </a:spcAft>
                        <a:buNone/>
                      </a:pPr>
                      <a:r>
                        <a:rPr b="1" i="1" lang="en-US" sz="1100" u="none" cap="none" strike="noStrike">
                          <a:solidFill>
                            <a:srgbClr val="FFFFFF"/>
                          </a:solidFill>
                          <a:latin typeface="Arial"/>
                          <a:ea typeface="Arial"/>
                          <a:cs typeface="Arial"/>
                          <a:sym typeface="Arial"/>
                        </a:rPr>
                        <a:t>Orang/Departemen yang Bertanggung Jawab</a:t>
                      </a:r>
                      <a:endParaRPr sz="1100" u="none" cap="none" strike="noStrike">
                        <a:latin typeface="Arial"/>
                        <a:ea typeface="Arial"/>
                        <a:cs typeface="Arial"/>
                        <a:sym typeface="Arial"/>
                      </a:endParaRPr>
                    </a:p>
                  </a:txBody>
                  <a:tcPr marT="336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230504" lvl="0" marL="984250" marR="745490" rtl="0" algn="ctr">
                        <a:lnSpc>
                          <a:spcPct val="119100"/>
                        </a:lnSpc>
                        <a:spcBef>
                          <a:spcPts val="0"/>
                        </a:spcBef>
                        <a:spcAft>
                          <a:spcPts val="0"/>
                        </a:spcAft>
                        <a:buNone/>
                      </a:pPr>
                      <a:r>
                        <a:rPr b="1" i="1" lang="en-US" sz="1100" u="none" cap="none" strike="noStrike">
                          <a:solidFill>
                            <a:srgbClr val="FFFFFF"/>
                          </a:solidFill>
                          <a:latin typeface="Arial"/>
                          <a:ea typeface="Arial"/>
                          <a:cs typeface="Arial"/>
                          <a:sym typeface="Arial"/>
                        </a:rPr>
                        <a:t>Indikator Penyelesaian (Dokumentasi)</a:t>
                      </a:r>
                      <a:endParaRPr sz="1100" u="none" cap="none" strike="noStrike">
                        <a:latin typeface="Arial"/>
                        <a:ea typeface="Arial"/>
                        <a:cs typeface="Arial"/>
                        <a:sym typeface="Arial"/>
                      </a:endParaRPr>
                    </a:p>
                  </a:txBody>
                  <a:tcPr marT="336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r>
              <a:tr h="368300">
                <a:tc gridSpan="5">
                  <a:txBody>
                    <a:bodyPr/>
                    <a:lstStyle/>
                    <a:p>
                      <a:pPr indent="0" lvl="0" marL="55880" marR="0" rtl="0" algn="l">
                        <a:lnSpc>
                          <a:spcPct val="100000"/>
                        </a:lnSpc>
                        <a:spcBef>
                          <a:spcPts val="0"/>
                        </a:spcBef>
                        <a:spcAft>
                          <a:spcPts val="0"/>
                        </a:spcAft>
                        <a:buNone/>
                      </a:pPr>
                      <a:r>
                        <a:rPr b="1" lang="en-US" sz="1200" u="none" cap="none" strike="noStrike">
                          <a:latin typeface="Arial"/>
                          <a:ea typeface="Arial"/>
                          <a:cs typeface="Arial"/>
                          <a:sym typeface="Arial"/>
                        </a:rPr>
                        <a:t>Rencana Masyarakat Adat (Indigenous Peoples Plan)</a:t>
                      </a:r>
                      <a:endParaRPr sz="1200" u="none" cap="none" strike="noStrike">
                        <a:latin typeface="Arial"/>
                        <a:ea typeface="Arial"/>
                        <a:cs typeface="Arial"/>
                        <a:sym typeface="Arial"/>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4C485"/>
                    </a:solidFill>
                  </a:tcPr>
                </a:tc>
                <a:tc hMerge="1"/>
                <a:tc hMerge="1"/>
                <a:tc hMerge="1"/>
                <a:tc hMerge="1"/>
              </a:tr>
              <a:tr h="1449075">
                <a:tc>
                  <a:txBody>
                    <a:bodyPr/>
                    <a:lstStyle/>
                    <a:p>
                      <a:pPr indent="0" lvl="0" marL="55880" marR="0" rtl="0" algn="l">
                        <a:lnSpc>
                          <a:spcPct val="100000"/>
                        </a:lnSpc>
                        <a:spcBef>
                          <a:spcPts val="0"/>
                        </a:spcBef>
                        <a:spcAft>
                          <a:spcPts val="0"/>
                        </a:spcAft>
                        <a:buNone/>
                      </a:pPr>
                      <a:r>
                        <a:rPr lang="en-US" sz="1200" u="none" cap="none" strike="noStrike">
                          <a:latin typeface="Tahoma"/>
                          <a:ea typeface="Tahoma"/>
                          <a:cs typeface="Tahoma"/>
                          <a:sym typeface="Tahoma"/>
                        </a:rPr>
                        <a:t>7</a:t>
                      </a:r>
                      <a:endParaRPr sz="1200" u="none" cap="none" strike="noStrike">
                        <a:latin typeface="Tahoma"/>
                        <a:ea typeface="Tahoma"/>
                        <a:cs typeface="Tahoma"/>
                        <a:sym typeface="Tahoma"/>
                      </a:endParaRPr>
                    </a:p>
                  </a:txBody>
                  <a:tcPr marT="6222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0" rtl="0" algn="l">
                        <a:lnSpc>
                          <a:spcPct val="100000"/>
                        </a:lnSpc>
                        <a:spcBef>
                          <a:spcPts val="0"/>
                        </a:spcBef>
                        <a:spcAft>
                          <a:spcPts val="0"/>
                        </a:spcAft>
                        <a:buNone/>
                      </a:pPr>
                      <a:r>
                        <a:rPr lang="en-US" sz="1200" u="none" cap="none" strike="noStrike">
                          <a:latin typeface="Tahoma"/>
                          <a:ea typeface="Tahoma"/>
                          <a:cs typeface="Tahoma"/>
                          <a:sym typeface="Tahoma"/>
                        </a:rPr>
                        <a:t>Menyusun Rencana Masyarakat Adat (IPP))</a:t>
                      </a:r>
                      <a:endParaRPr/>
                    </a:p>
                    <a:p>
                      <a:pPr indent="-260984" lvl="0" marL="455294" marR="78740" rtl="0" algn="l">
                        <a:lnSpc>
                          <a:spcPct val="116799"/>
                        </a:lnSpc>
                        <a:spcBef>
                          <a:spcPts val="0"/>
                        </a:spcBef>
                        <a:spcAft>
                          <a:spcPts val="0"/>
                        </a:spcAft>
                        <a:buSzPts val="1200"/>
                        <a:buFont typeface="Tahoma"/>
                        <a:buChar char="●"/>
                      </a:pPr>
                      <a:r>
                        <a:rPr lang="en-US" sz="1200" u="none" cap="none" strike="noStrike">
                          <a:latin typeface="Tahoma"/>
                          <a:ea typeface="Tahoma"/>
                          <a:cs typeface="Tahoma"/>
                          <a:sym typeface="Tahoma"/>
                        </a:rPr>
                        <a:t>Menjabarkan secara jelas (i) manfaat yang akan diberikan kepada masyarakat, termasuk anggaran dan area prioritas untuk kepentingan masyarakat; (ii) pengaturan mitigasi dan pemantauan dampak, termasuk partisipasi masyarakat adat yang terkena dampak, dan (iii) struktur tata kelola dan pengawasan.</a:t>
                      </a:r>
                      <a:endParaRPr/>
                    </a:p>
                    <a:p>
                      <a:pPr indent="-260984" lvl="0" marL="455294" marR="346075" rtl="0" algn="l">
                        <a:lnSpc>
                          <a:spcPct val="116399"/>
                        </a:lnSpc>
                        <a:spcBef>
                          <a:spcPts val="5"/>
                        </a:spcBef>
                        <a:spcAft>
                          <a:spcPts val="0"/>
                        </a:spcAft>
                        <a:buSzPts val="1200"/>
                        <a:buFont typeface="Tahoma"/>
                        <a:buChar char="●"/>
                      </a:pPr>
                      <a:r>
                        <a:rPr lang="en-US" sz="1200" u="none" cap="none" strike="noStrike">
                          <a:latin typeface="Tahoma"/>
                          <a:ea typeface="Tahoma"/>
                          <a:cs typeface="Tahoma"/>
                          <a:sym typeface="Tahoma"/>
                        </a:rPr>
                        <a:t>Menjadikan IPP sebagai bagian integral dari proses persetujuan (yaitu, persetujuan masyarakat terhadap proyek yang tunduk pada implementasi Rencana Masyarakat Adat yang disepakati).</a:t>
                      </a:r>
                      <a:endParaRPr/>
                    </a:p>
                  </a:txBody>
                  <a:tcPr marT="6222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0" rtl="0" algn="l">
                        <a:lnSpc>
                          <a:spcPct val="100000"/>
                        </a:lnSpc>
                        <a:spcBef>
                          <a:spcPts val="0"/>
                        </a:spcBef>
                        <a:spcAft>
                          <a:spcPts val="0"/>
                        </a:spcAft>
                        <a:buNone/>
                      </a:pPr>
                      <a:r>
                        <a:rPr lang="en-US" sz="1200" u="none" cap="none" strike="noStrike">
                          <a:latin typeface="Tahoma"/>
                          <a:ea typeface="Tahoma"/>
                          <a:cs typeface="Tahoma"/>
                          <a:sym typeface="Tahoma"/>
                        </a:rPr>
                        <a:t>Sedang</a:t>
                      </a:r>
                      <a:endParaRPr/>
                    </a:p>
                  </a:txBody>
                  <a:tcPr marT="6222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C000"/>
                    </a:solidFill>
                  </a:tcPr>
                </a:tc>
                <a:tc>
                  <a:txBody>
                    <a:bodyPr/>
                    <a:lstStyle/>
                    <a:p>
                      <a:pPr indent="0" lvl="0" marL="55880" marR="0" rtl="0" algn="l">
                        <a:lnSpc>
                          <a:spcPct val="100000"/>
                        </a:lnSpc>
                        <a:spcBef>
                          <a:spcPts val="0"/>
                        </a:spcBef>
                        <a:spcAft>
                          <a:spcPts val="0"/>
                        </a:spcAft>
                        <a:buNone/>
                      </a:pPr>
                      <a:r>
                        <a:rPr lang="en-US" sz="1200" u="none" cap="none" strike="noStrike">
                          <a:latin typeface="Tahoma"/>
                          <a:ea typeface="Tahoma"/>
                          <a:cs typeface="Tahoma"/>
                          <a:sym typeface="Tahoma"/>
                        </a:rPr>
                        <a:t>PLN</a:t>
                      </a:r>
                      <a:endParaRPr/>
                    </a:p>
                  </a:txBody>
                  <a:tcPr marT="6222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260984" lvl="0" marL="455294" marR="268605" rtl="0" algn="l">
                        <a:lnSpc>
                          <a:spcPct val="116799"/>
                        </a:lnSpc>
                        <a:spcBef>
                          <a:spcPts val="0"/>
                        </a:spcBef>
                        <a:spcAft>
                          <a:spcPts val="0"/>
                        </a:spcAft>
                        <a:buSzPts val="1200"/>
                        <a:buFont typeface="Tahoma"/>
                        <a:buChar char="●"/>
                      </a:pPr>
                      <a:r>
                        <a:rPr lang="en-US" sz="1200" u="none" cap="none" strike="noStrike">
                          <a:latin typeface="Tahoma"/>
                          <a:ea typeface="Tahoma"/>
                          <a:cs typeface="Tahoma"/>
                          <a:sym typeface="Tahoma"/>
                        </a:rPr>
                        <a:t>Bukti pendekatan partisipatif, misalnya, risalah rapat.</a:t>
                      </a:r>
                      <a:endParaRPr/>
                    </a:p>
                    <a:p>
                      <a:pPr indent="-260984" lvl="0" marL="455294" marR="303530" rtl="0" algn="l">
                        <a:lnSpc>
                          <a:spcPct val="116799"/>
                        </a:lnSpc>
                        <a:spcBef>
                          <a:spcPts val="0"/>
                        </a:spcBef>
                        <a:spcAft>
                          <a:spcPts val="0"/>
                        </a:spcAft>
                        <a:buSzPts val="1200"/>
                        <a:buFont typeface="Tahoma"/>
                        <a:buChar char="●"/>
                      </a:pPr>
                      <a:r>
                        <a:rPr lang="en-US" sz="1200" u="none" cap="none" strike="noStrike">
                          <a:latin typeface="Tahoma"/>
                          <a:ea typeface="Tahoma"/>
                          <a:cs typeface="Tahoma"/>
                          <a:sym typeface="Tahoma"/>
                        </a:rPr>
                        <a:t>Rencana keterlibatan Masyarakat Adat dalam desain IPP, terutama kelompok rentan.</a:t>
                      </a:r>
                      <a:endParaRPr/>
                    </a:p>
                    <a:p>
                      <a:pPr indent="-260984" lvl="0" marL="455294" marR="131445" rtl="0" algn="l">
                        <a:lnSpc>
                          <a:spcPct val="116799"/>
                        </a:lnSpc>
                        <a:spcBef>
                          <a:spcPts val="0"/>
                        </a:spcBef>
                        <a:spcAft>
                          <a:spcPts val="0"/>
                        </a:spcAft>
                        <a:buSzPts val="1200"/>
                        <a:buFont typeface="Tahoma"/>
                        <a:buChar char="●"/>
                      </a:pPr>
                      <a:r>
                        <a:rPr lang="en-US" sz="1200" u="none" cap="none" strike="noStrike">
                          <a:latin typeface="Tahoma"/>
                          <a:ea typeface="Tahoma"/>
                          <a:cs typeface="Tahoma"/>
                          <a:sym typeface="Tahoma"/>
                        </a:rPr>
                        <a:t>Rencana validasi Kerangka Pemantauan IPP dan FPIC oleh Masyarakat Adat.</a:t>
                      </a:r>
                      <a:endParaRPr/>
                    </a:p>
                    <a:p>
                      <a:pPr indent="-260984" lvl="0" marL="455294" marR="209550" rtl="0" algn="l">
                        <a:lnSpc>
                          <a:spcPct val="115900"/>
                        </a:lnSpc>
                        <a:spcBef>
                          <a:spcPts val="10"/>
                        </a:spcBef>
                        <a:spcAft>
                          <a:spcPts val="0"/>
                        </a:spcAft>
                        <a:buSzPts val="1200"/>
                        <a:buFont typeface="Tahoma"/>
                        <a:buChar char="●"/>
                      </a:pPr>
                      <a:r>
                        <a:rPr lang="en-US" sz="1200" u="none" cap="none" strike="noStrike">
                          <a:latin typeface="Tahoma"/>
                          <a:ea typeface="Tahoma"/>
                          <a:cs typeface="Tahoma"/>
                          <a:sym typeface="Tahoma"/>
                        </a:rPr>
                        <a:t>Rencana IPP yang telah selesai dan disepakati, termasuk Kerangka Pemantauan FPIC</a:t>
                      </a:r>
                      <a:endParaRPr/>
                    </a:p>
                  </a:txBody>
                  <a:tcPr marT="3810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4"/>
          <p:cNvSpPr/>
          <p:nvPr/>
        </p:nvSpPr>
        <p:spPr>
          <a:xfrm>
            <a:off x="0" y="783208"/>
            <a:ext cx="10690860" cy="701040"/>
          </a:xfrm>
          <a:custGeom>
            <a:rect b="b" l="l" r="r" t="t"/>
            <a:pathLst>
              <a:path extrusionOk="0" h="701040" w="10690860">
                <a:moveTo>
                  <a:pt x="10690860" y="0"/>
                </a:moveTo>
                <a:lnTo>
                  <a:pt x="0" y="0"/>
                </a:lnTo>
                <a:lnTo>
                  <a:pt x="0" y="700913"/>
                </a:lnTo>
                <a:lnTo>
                  <a:pt x="10690860" y="700913"/>
                </a:lnTo>
                <a:lnTo>
                  <a:pt x="10690860" y="0"/>
                </a:lnTo>
                <a:close/>
              </a:path>
            </a:pathLst>
          </a:custGeom>
          <a:solidFill>
            <a:srgbClr val="80825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53" name="Google Shape;153;p14"/>
          <p:cNvSpPr txBox="1"/>
          <p:nvPr>
            <p:ph type="title"/>
          </p:nvPr>
        </p:nvSpPr>
        <p:spPr>
          <a:xfrm>
            <a:off x="231013" y="884808"/>
            <a:ext cx="10231373" cy="453390"/>
          </a:xfrm>
          <a:prstGeom prst="rect">
            <a:avLst/>
          </a:prstGeom>
          <a:noFill/>
          <a:ln>
            <a:noFill/>
          </a:ln>
        </p:spPr>
        <p:txBody>
          <a:bodyPr anchorCtr="0" anchor="t" bIns="0" lIns="0" spcFirstLastPara="1" rIns="0" wrap="square" tIns="13325">
            <a:spAutoFit/>
          </a:bodyPr>
          <a:lstStyle/>
          <a:p>
            <a:pPr indent="0" lvl="0" marL="52069" rtl="0" algn="l">
              <a:lnSpc>
                <a:spcPct val="100000"/>
              </a:lnSpc>
              <a:spcBef>
                <a:spcPts val="0"/>
              </a:spcBef>
              <a:spcAft>
                <a:spcPts val="0"/>
              </a:spcAft>
              <a:buNone/>
            </a:pPr>
            <a:r>
              <a:rPr lang="en-US"/>
              <a:t>Tabel Mengatasi Kesenjangan</a:t>
            </a:r>
            <a:endParaRPr/>
          </a:p>
        </p:txBody>
      </p:sp>
      <p:graphicFrame>
        <p:nvGraphicFramePr>
          <p:cNvPr id="154" name="Google Shape;154;p14"/>
          <p:cNvGraphicFramePr/>
          <p:nvPr/>
        </p:nvGraphicFramePr>
        <p:xfrm>
          <a:off x="284099" y="1984755"/>
          <a:ext cx="3000000" cy="3000000"/>
        </p:xfrm>
        <a:graphic>
          <a:graphicData uri="http://schemas.openxmlformats.org/drawingml/2006/table">
            <a:tbl>
              <a:tblPr bandRow="1" firstRow="1">
                <a:noFill/>
                <a:tableStyleId>{A973D482-9DC0-4E8B-8CD3-AEBD17E556BE}</a:tableStyleId>
              </a:tblPr>
              <a:tblGrid>
                <a:gridCol w="735975"/>
                <a:gridCol w="4086850"/>
                <a:gridCol w="942975"/>
                <a:gridCol w="1622425"/>
                <a:gridCol w="2806700"/>
              </a:tblGrid>
              <a:tr h="493400">
                <a:tc>
                  <a:txBody>
                    <a:bodyPr/>
                    <a:lstStyle/>
                    <a:p>
                      <a:pPr indent="0" lvl="0" marL="0" marR="0" rtl="0" algn="ctr">
                        <a:lnSpc>
                          <a:spcPct val="100000"/>
                        </a:lnSpc>
                        <a:spcBef>
                          <a:spcPts val="0"/>
                        </a:spcBef>
                        <a:spcAft>
                          <a:spcPts val="0"/>
                        </a:spcAft>
                        <a:buNone/>
                      </a:pPr>
                      <a:r>
                        <a:rPr b="1" i="1" lang="en-US" sz="1000" u="none" cap="none" strike="noStrike">
                          <a:solidFill>
                            <a:srgbClr val="FFFFFF"/>
                          </a:solidFill>
                          <a:latin typeface="Arial"/>
                          <a:ea typeface="Arial"/>
                          <a:cs typeface="Arial"/>
                          <a:sym typeface="Arial"/>
                        </a:rPr>
                        <a:t>No.</a:t>
                      </a:r>
                      <a:endParaRPr sz="1000" u="none" cap="none" strike="noStrike">
                        <a:latin typeface="Arial"/>
                        <a:ea typeface="Arial"/>
                        <a:cs typeface="Arial"/>
                        <a:sym typeface="Arial"/>
                      </a:endParaRPr>
                    </a:p>
                  </a:txBody>
                  <a:tcPr marT="660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0" lvl="0" marL="635" marR="0" rtl="0" algn="ctr">
                        <a:lnSpc>
                          <a:spcPct val="100000"/>
                        </a:lnSpc>
                        <a:spcBef>
                          <a:spcPts val="0"/>
                        </a:spcBef>
                        <a:spcAft>
                          <a:spcPts val="0"/>
                        </a:spcAft>
                        <a:buNone/>
                      </a:pPr>
                      <a:r>
                        <a:rPr b="1" i="1" lang="en-US" sz="1000" u="none" cap="none" strike="noStrike">
                          <a:solidFill>
                            <a:srgbClr val="FFFFFF"/>
                          </a:solidFill>
                          <a:latin typeface="Arial"/>
                          <a:ea typeface="Arial"/>
                          <a:cs typeface="Arial"/>
                          <a:sym typeface="Arial"/>
                        </a:rPr>
                        <a:t>Tindakan</a:t>
                      </a:r>
                      <a:endParaRPr sz="1000" u="none" cap="none" strike="noStrike">
                        <a:latin typeface="Arial"/>
                        <a:ea typeface="Arial"/>
                        <a:cs typeface="Arial"/>
                        <a:sym typeface="Arial"/>
                      </a:endParaRPr>
                    </a:p>
                  </a:txBody>
                  <a:tcPr marT="660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28575" lvl="0" marL="85725" marR="222884" rtl="0" algn="ctr">
                        <a:lnSpc>
                          <a:spcPct val="119200"/>
                        </a:lnSpc>
                        <a:spcBef>
                          <a:spcPts val="0"/>
                        </a:spcBef>
                        <a:spcAft>
                          <a:spcPts val="0"/>
                        </a:spcAft>
                        <a:buNone/>
                      </a:pPr>
                      <a:r>
                        <a:rPr b="1" i="1" lang="en-US" sz="1000" u="none" cap="none" strike="noStrike">
                          <a:solidFill>
                            <a:srgbClr val="FFFFFF"/>
                          </a:solidFill>
                          <a:latin typeface="Arial"/>
                          <a:ea typeface="Arial"/>
                          <a:cs typeface="Arial"/>
                          <a:sym typeface="Arial"/>
                        </a:rPr>
                        <a:t>Tingkat Prioritas</a:t>
                      </a:r>
                      <a:endParaRPr sz="1000" u="none" cap="none" strike="noStrike">
                        <a:latin typeface="Arial"/>
                        <a:ea typeface="Arial"/>
                        <a:cs typeface="Arial"/>
                        <a:sym typeface="Arial"/>
                      </a:endParaRPr>
                    </a:p>
                  </a:txBody>
                  <a:tcPr marT="336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139065" lvl="0" marL="261620" marR="116204" rtl="0" algn="ctr">
                        <a:lnSpc>
                          <a:spcPct val="119200"/>
                        </a:lnSpc>
                        <a:spcBef>
                          <a:spcPts val="0"/>
                        </a:spcBef>
                        <a:spcAft>
                          <a:spcPts val="0"/>
                        </a:spcAft>
                        <a:buNone/>
                      </a:pPr>
                      <a:r>
                        <a:rPr b="1" i="1" lang="en-US" sz="1000" u="none" cap="none" strike="noStrike">
                          <a:solidFill>
                            <a:srgbClr val="FFFFFF"/>
                          </a:solidFill>
                          <a:latin typeface="Arial"/>
                          <a:ea typeface="Arial"/>
                          <a:cs typeface="Arial"/>
                          <a:sym typeface="Arial"/>
                        </a:rPr>
                        <a:t>Orang/Departemen yang Bertanggung jawab</a:t>
                      </a:r>
                      <a:endParaRPr sz="1000" u="none" cap="none" strike="noStrike">
                        <a:latin typeface="Arial"/>
                        <a:ea typeface="Arial"/>
                        <a:cs typeface="Arial"/>
                        <a:sym typeface="Arial"/>
                      </a:endParaRPr>
                    </a:p>
                  </a:txBody>
                  <a:tcPr marT="336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230504" lvl="0" marL="991869" marR="753110" rtl="0" algn="ctr">
                        <a:lnSpc>
                          <a:spcPct val="119200"/>
                        </a:lnSpc>
                        <a:spcBef>
                          <a:spcPts val="0"/>
                        </a:spcBef>
                        <a:spcAft>
                          <a:spcPts val="0"/>
                        </a:spcAft>
                        <a:buNone/>
                      </a:pPr>
                      <a:r>
                        <a:rPr b="1" i="1" lang="en-US" sz="1000" u="none" cap="none" strike="noStrike">
                          <a:solidFill>
                            <a:srgbClr val="FFFFFF"/>
                          </a:solidFill>
                          <a:latin typeface="Arial"/>
                          <a:ea typeface="Arial"/>
                          <a:cs typeface="Arial"/>
                          <a:sym typeface="Arial"/>
                        </a:rPr>
                        <a:t>Indikator Penyelesaian (Dokumentasi)</a:t>
                      </a:r>
                      <a:endParaRPr sz="1000" u="none" cap="none" strike="noStrike">
                        <a:latin typeface="Arial"/>
                        <a:ea typeface="Arial"/>
                        <a:cs typeface="Arial"/>
                        <a:sym typeface="Arial"/>
                      </a:endParaRPr>
                    </a:p>
                  </a:txBody>
                  <a:tcPr marT="336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r>
              <a:tr h="368925">
                <a:tc gridSpan="5">
                  <a:txBody>
                    <a:bodyPr/>
                    <a:lstStyle/>
                    <a:p>
                      <a:pPr indent="0" lvl="0" marL="55880" marR="0" rtl="0" algn="l">
                        <a:lnSpc>
                          <a:spcPct val="100000"/>
                        </a:lnSpc>
                        <a:spcBef>
                          <a:spcPts val="0"/>
                        </a:spcBef>
                        <a:spcAft>
                          <a:spcPts val="0"/>
                        </a:spcAft>
                        <a:buNone/>
                      </a:pPr>
                      <a:r>
                        <a:rPr b="1" lang="en-US" sz="1000" u="none" cap="none" strike="noStrike">
                          <a:latin typeface="Arial"/>
                          <a:ea typeface="Arial"/>
                          <a:cs typeface="Arial"/>
                          <a:sym typeface="Arial"/>
                        </a:rPr>
                        <a:t>Mekanisme Penangangan Keluhan</a:t>
                      </a:r>
                      <a:endParaRPr sz="1000" u="none" cap="none" strike="noStrike">
                        <a:latin typeface="Arial"/>
                        <a:ea typeface="Arial"/>
                        <a:cs typeface="Arial"/>
                        <a:sym typeface="Arial"/>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4C485"/>
                    </a:solidFill>
                  </a:tcPr>
                </a:tc>
                <a:tc hMerge="1"/>
                <a:tc hMerge="1"/>
                <a:tc hMerge="1"/>
                <a:tc hMerge="1"/>
              </a:tr>
              <a:tr h="1279525">
                <a:tc>
                  <a:txBody>
                    <a:bodyPr/>
                    <a:lstStyle/>
                    <a:p>
                      <a:pPr indent="0" lvl="0" marL="55880" marR="0" rtl="0" algn="l">
                        <a:lnSpc>
                          <a:spcPct val="100000"/>
                        </a:lnSpc>
                        <a:spcBef>
                          <a:spcPts val="0"/>
                        </a:spcBef>
                        <a:spcAft>
                          <a:spcPts val="0"/>
                        </a:spcAft>
                        <a:buNone/>
                      </a:pPr>
                      <a:r>
                        <a:rPr lang="en-US" sz="1000" u="none" cap="none" strike="noStrike">
                          <a:latin typeface="Tahoma"/>
                          <a:ea typeface="Tahoma"/>
                          <a:cs typeface="Tahoma"/>
                          <a:sym typeface="Tahoma"/>
                        </a:rPr>
                        <a:t>8</a:t>
                      </a:r>
                      <a:endParaRPr/>
                    </a:p>
                  </a:txBody>
                  <a:tcPr marT="6160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244475" rtl="0" algn="just">
                        <a:lnSpc>
                          <a:spcPct val="116799"/>
                        </a:lnSpc>
                        <a:spcBef>
                          <a:spcPts val="0"/>
                        </a:spcBef>
                        <a:spcAft>
                          <a:spcPts val="0"/>
                        </a:spcAft>
                        <a:buNone/>
                      </a:pPr>
                      <a:r>
                        <a:rPr b="1" lang="en-US" sz="1000" u="none" cap="none" strike="noStrike">
                          <a:latin typeface="Arial"/>
                          <a:ea typeface="Arial"/>
                          <a:cs typeface="Arial"/>
                          <a:sym typeface="Arial"/>
                        </a:rPr>
                        <a:t>Merevisi dokumen GRM (</a:t>
                      </a:r>
                      <a:r>
                        <a:rPr lang="en-US" sz="1000" u="none" cap="none" strike="noStrike">
                          <a:latin typeface="Tahoma"/>
                          <a:ea typeface="Tahoma"/>
                          <a:cs typeface="Tahoma"/>
                          <a:sym typeface="Tahoma"/>
                        </a:rPr>
                        <a:t>Grievance Redress Mechanism / Mekanisme Penanganan Keluhan) </a:t>
                      </a:r>
                      <a:r>
                        <a:rPr b="1" lang="en-US" sz="1000" u="none" cap="none" strike="noStrike">
                          <a:latin typeface="Arial"/>
                          <a:ea typeface="Arial"/>
                          <a:cs typeface="Arial"/>
                          <a:sym typeface="Arial"/>
                        </a:rPr>
                        <a:t>untuk memasukkan bagian tentang:</a:t>
                      </a:r>
                      <a:endParaRPr sz="1000" u="none" cap="none" strike="noStrike">
                        <a:latin typeface="Arial"/>
                        <a:ea typeface="Arial"/>
                        <a:cs typeface="Arial"/>
                        <a:sym typeface="Arial"/>
                      </a:endParaRPr>
                    </a:p>
                    <a:p>
                      <a:pPr indent="-261620" lvl="0" marL="456565" marR="0" rtl="0" algn="just">
                        <a:lnSpc>
                          <a:spcPct val="100000"/>
                        </a:lnSpc>
                        <a:spcBef>
                          <a:spcPts val="195"/>
                        </a:spcBef>
                        <a:spcAft>
                          <a:spcPts val="0"/>
                        </a:spcAft>
                        <a:buSzPts val="1000"/>
                        <a:buFont typeface="Tahoma"/>
                        <a:buChar char="●"/>
                      </a:pPr>
                      <a:r>
                        <a:rPr lang="en-US" sz="1000" u="none" cap="none" strike="noStrike">
                          <a:latin typeface="Tahoma"/>
                          <a:ea typeface="Tahoma"/>
                          <a:cs typeface="Tahoma"/>
                          <a:sym typeface="Tahoma"/>
                        </a:rPr>
                        <a:t>Penggunaan mekanisme penyelesaian sengketa adat.</a:t>
                      </a:r>
                      <a:endParaRPr/>
                    </a:p>
                    <a:p>
                      <a:pPr indent="-261620" lvl="0" marL="456565" marR="0" rtl="0" algn="just">
                        <a:lnSpc>
                          <a:spcPct val="100000"/>
                        </a:lnSpc>
                        <a:spcBef>
                          <a:spcPts val="190"/>
                        </a:spcBef>
                        <a:spcAft>
                          <a:spcPts val="0"/>
                        </a:spcAft>
                        <a:buSzPts val="1000"/>
                        <a:buFont typeface="Tahoma"/>
                        <a:buChar char="●"/>
                      </a:pPr>
                      <a:r>
                        <a:rPr lang="en-US" sz="1000" u="none" cap="none" strike="noStrike">
                          <a:latin typeface="Tahoma"/>
                          <a:ea typeface="Tahoma"/>
                          <a:cs typeface="Tahoma"/>
                          <a:sym typeface="Tahoma"/>
                        </a:rPr>
                        <a:t>Menangani keluhan secara anonim.</a:t>
                      </a:r>
                      <a:endParaRPr/>
                    </a:p>
                    <a:p>
                      <a:pPr indent="-260984" lvl="0" marL="455294" marR="108585" rtl="0" algn="just">
                        <a:lnSpc>
                          <a:spcPct val="116799"/>
                        </a:lnSpc>
                        <a:spcBef>
                          <a:spcPts val="0"/>
                        </a:spcBef>
                        <a:spcAft>
                          <a:spcPts val="0"/>
                        </a:spcAft>
                        <a:buSzPts val="1000"/>
                        <a:buFont typeface="Tahoma"/>
                        <a:buChar char="●"/>
                      </a:pPr>
                      <a:r>
                        <a:rPr lang="en-US" sz="1000" u="none" cap="none" strike="noStrike">
                          <a:latin typeface="Tahoma"/>
                          <a:ea typeface="Tahoma"/>
                          <a:cs typeface="Tahoma"/>
                          <a:sym typeface="Tahoma"/>
                        </a:rPr>
                        <a:t>Langkah-langkah untuk menyelesaikan kasus terkait keluhan setelah mencapai resolusi yang disepakati dengan pihak yang menyampaikan keluhan di Level 1, 2, atau 3.</a:t>
                      </a:r>
                      <a:endParaRPr/>
                    </a:p>
                  </a:txBody>
                  <a:tcPr marT="3747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0" rtl="0" algn="l">
                        <a:lnSpc>
                          <a:spcPct val="100000"/>
                        </a:lnSpc>
                        <a:spcBef>
                          <a:spcPts val="0"/>
                        </a:spcBef>
                        <a:spcAft>
                          <a:spcPts val="0"/>
                        </a:spcAft>
                        <a:buNone/>
                      </a:pPr>
                      <a:r>
                        <a:rPr lang="en-US" sz="1000" u="none" cap="none" strike="noStrike">
                          <a:latin typeface="Tahoma"/>
                          <a:ea typeface="Tahoma"/>
                          <a:cs typeface="Tahoma"/>
                          <a:sym typeface="Tahoma"/>
                        </a:rPr>
                        <a:t>Tinggi</a:t>
                      </a:r>
                      <a:endParaRPr/>
                    </a:p>
                  </a:txBody>
                  <a:tcPr marT="6160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55880" marR="0" rtl="0" algn="l">
                        <a:lnSpc>
                          <a:spcPct val="100000"/>
                        </a:lnSpc>
                        <a:spcBef>
                          <a:spcPts val="0"/>
                        </a:spcBef>
                        <a:spcAft>
                          <a:spcPts val="0"/>
                        </a:spcAft>
                        <a:buNone/>
                      </a:pPr>
                      <a:r>
                        <a:rPr lang="en-US" sz="1000" u="none" cap="none" strike="noStrike">
                          <a:latin typeface="Tahoma"/>
                          <a:ea typeface="Tahoma"/>
                          <a:cs typeface="Tahoma"/>
                          <a:sym typeface="Tahoma"/>
                        </a:rPr>
                        <a:t>PLN</a:t>
                      </a:r>
                      <a:endParaRPr sz="1000" u="none" cap="none" strike="noStrike">
                        <a:latin typeface="Tahoma"/>
                        <a:ea typeface="Tahoma"/>
                        <a:cs typeface="Tahoma"/>
                        <a:sym typeface="Tahoma"/>
                      </a:endParaRPr>
                    </a:p>
                  </a:txBody>
                  <a:tcPr marT="6160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260349" lvl="0" marL="455294" marR="0" rtl="0" algn="l">
                        <a:lnSpc>
                          <a:spcPct val="100000"/>
                        </a:lnSpc>
                        <a:spcBef>
                          <a:spcPts val="0"/>
                        </a:spcBef>
                        <a:spcAft>
                          <a:spcPts val="0"/>
                        </a:spcAft>
                        <a:buSzPts val="1000"/>
                        <a:buFont typeface="Tahoma"/>
                        <a:buChar char="●"/>
                      </a:pPr>
                      <a:r>
                        <a:rPr lang="en-US" sz="1000" u="none" cap="none" strike="noStrike">
                          <a:latin typeface="Tahoma"/>
                          <a:ea typeface="Tahoma"/>
                          <a:cs typeface="Tahoma"/>
                          <a:sym typeface="Tahoma"/>
                        </a:rPr>
                        <a:t>Dokumen GRM yang telah direvisi</a:t>
                      </a:r>
                      <a:endParaRPr sz="1000" u="none" cap="none" strike="noStrike">
                        <a:latin typeface="Tahoma"/>
                        <a:ea typeface="Tahoma"/>
                        <a:cs typeface="Tahoma"/>
                        <a:sym typeface="Tahoma"/>
                      </a:endParaRPr>
                    </a:p>
                    <a:p>
                      <a:pPr indent="-260349" lvl="0" marL="455294" marR="0" rtl="0" algn="l">
                        <a:lnSpc>
                          <a:spcPct val="100000"/>
                        </a:lnSpc>
                        <a:spcBef>
                          <a:spcPts val="195"/>
                        </a:spcBef>
                        <a:spcAft>
                          <a:spcPts val="0"/>
                        </a:spcAft>
                        <a:buSzPts val="1000"/>
                        <a:buFont typeface="Tahoma"/>
                        <a:buChar char="●"/>
                      </a:pPr>
                      <a:r>
                        <a:rPr lang="en-US" sz="1000" u="none" cap="none" strike="noStrike">
                          <a:latin typeface="Tahoma"/>
                          <a:ea typeface="Tahoma"/>
                          <a:cs typeface="Tahoma"/>
                          <a:sym typeface="Tahoma"/>
                        </a:rPr>
                        <a:t>Bagan alir/flowchart GRM yang telah direvisi.</a:t>
                      </a:r>
                      <a:endParaRPr sz="1000" u="none" cap="none" strike="noStrike">
                        <a:latin typeface="Tahoma"/>
                        <a:ea typeface="Tahoma"/>
                        <a:cs typeface="Tahoma"/>
                        <a:sym typeface="Tahoma"/>
                      </a:endParaRPr>
                    </a:p>
                  </a:txBody>
                  <a:tcPr marT="6160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r>
              <a:tr h="941700">
                <a:tc>
                  <a:txBody>
                    <a:bodyPr/>
                    <a:lstStyle/>
                    <a:p>
                      <a:pPr indent="0" lvl="0" marL="55880" marR="0" rtl="0" algn="l">
                        <a:lnSpc>
                          <a:spcPct val="100000"/>
                        </a:lnSpc>
                        <a:spcBef>
                          <a:spcPts val="0"/>
                        </a:spcBef>
                        <a:spcAft>
                          <a:spcPts val="0"/>
                        </a:spcAft>
                        <a:buNone/>
                      </a:pPr>
                      <a:r>
                        <a:rPr lang="en-US" sz="1000" u="none" cap="none" strike="noStrike">
                          <a:latin typeface="Tahoma"/>
                          <a:ea typeface="Tahoma"/>
                          <a:cs typeface="Tahoma"/>
                          <a:sym typeface="Tahoma"/>
                        </a:rPr>
                        <a:t>9</a:t>
                      </a:r>
                      <a:endParaRPr sz="1000" u="none" cap="none" strike="noStrike">
                        <a:latin typeface="Tahoma"/>
                        <a:ea typeface="Tahoma"/>
                        <a:cs typeface="Tahoma"/>
                        <a:sym typeface="Tahoma"/>
                      </a:endParaRPr>
                    </a:p>
                  </a:txBody>
                  <a:tcPr marT="6222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70485" rtl="0" algn="l">
                        <a:lnSpc>
                          <a:spcPct val="116799"/>
                        </a:lnSpc>
                        <a:spcBef>
                          <a:spcPts val="0"/>
                        </a:spcBef>
                        <a:spcAft>
                          <a:spcPts val="0"/>
                        </a:spcAft>
                        <a:buNone/>
                      </a:pPr>
                      <a:r>
                        <a:rPr lang="en-US" sz="1000" u="none" cap="none" strike="noStrike">
                          <a:latin typeface="Tahoma"/>
                          <a:ea typeface="Tahoma"/>
                          <a:cs typeface="Tahoma"/>
                          <a:sym typeface="Tahoma"/>
                        </a:rPr>
                        <a:t>Meninjau dan bekerja untuk menyelesaikan semua keluhan yang diajukan hingga saat ini dan memastikan dengan pihak yang menyampaikan keluhan akan kepuasan mereka dengan penyelesaian keluhan.</a:t>
                      </a:r>
                      <a:endParaRPr/>
                    </a:p>
                  </a:txBody>
                  <a:tcPr marT="3810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0" rtl="0" algn="l">
                        <a:lnSpc>
                          <a:spcPct val="100000"/>
                        </a:lnSpc>
                        <a:spcBef>
                          <a:spcPts val="0"/>
                        </a:spcBef>
                        <a:spcAft>
                          <a:spcPts val="0"/>
                        </a:spcAft>
                        <a:buNone/>
                      </a:pPr>
                      <a:r>
                        <a:rPr lang="en-US" sz="1000" u="none" cap="none" strike="noStrike">
                          <a:latin typeface="Tahoma"/>
                          <a:ea typeface="Tahoma"/>
                          <a:cs typeface="Tahoma"/>
                          <a:sym typeface="Tahoma"/>
                        </a:rPr>
                        <a:t>Tinggi</a:t>
                      </a:r>
                      <a:endParaRPr/>
                    </a:p>
                  </a:txBody>
                  <a:tcPr marT="6222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marR="0" rtl="0" algn="l">
                        <a:lnSpc>
                          <a:spcPct val="100000"/>
                        </a:lnSpc>
                        <a:spcBef>
                          <a:spcPts val="0"/>
                        </a:spcBef>
                        <a:spcAft>
                          <a:spcPts val="0"/>
                        </a:spcAft>
                        <a:buNone/>
                      </a:pPr>
                      <a:r>
                        <a:t/>
                      </a:r>
                      <a:endParaRPr sz="1000" u="none" cap="none" strike="noStrike">
                        <a:latin typeface="Times New Roman"/>
                        <a:ea typeface="Times New Roman"/>
                        <a:cs typeface="Times New Roman"/>
                        <a:sym typeface="Times New Roman"/>
                      </a:endParaRPr>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260349" lvl="0" marL="455294" marR="0" rtl="0" algn="l">
                        <a:lnSpc>
                          <a:spcPct val="100000"/>
                        </a:lnSpc>
                        <a:spcBef>
                          <a:spcPts val="0"/>
                        </a:spcBef>
                        <a:spcAft>
                          <a:spcPts val="0"/>
                        </a:spcAft>
                        <a:buSzPts val="1000"/>
                        <a:buFont typeface="Tahoma"/>
                        <a:buChar char="●"/>
                      </a:pPr>
                      <a:r>
                        <a:rPr lang="en-US" sz="1000" u="none" cap="none" strike="noStrike">
                          <a:latin typeface="Tahoma"/>
                          <a:ea typeface="Tahoma"/>
                          <a:cs typeface="Tahoma"/>
                          <a:sym typeface="Tahoma"/>
                        </a:rPr>
                        <a:t>Formulir Pengaduan yang telah Diisi</a:t>
                      </a:r>
                      <a:endParaRPr/>
                    </a:p>
                    <a:p>
                      <a:pPr indent="-260984" lvl="0" marL="455294" marR="212725" rtl="0" algn="l">
                        <a:lnSpc>
                          <a:spcPct val="116799"/>
                        </a:lnSpc>
                        <a:spcBef>
                          <a:spcPts val="0"/>
                        </a:spcBef>
                        <a:spcAft>
                          <a:spcPts val="0"/>
                        </a:spcAft>
                        <a:buSzPts val="1000"/>
                        <a:buFont typeface="Tahoma"/>
                        <a:buChar char="●"/>
                      </a:pPr>
                      <a:r>
                        <a:rPr lang="en-US" sz="1000" u="none" cap="none" strike="noStrike">
                          <a:latin typeface="Tahoma"/>
                          <a:ea typeface="Tahoma"/>
                          <a:cs typeface="Tahoma"/>
                          <a:sym typeface="Tahoma"/>
                        </a:rPr>
                        <a:t>Bukti Penerimaan Resolusi yang Diusulkan (misalnya, cap jempol/tanda tangan dalam surat atau formulir penyelesaian kasus pengaduan keluhan)</a:t>
                      </a:r>
                      <a:endParaRPr/>
                    </a:p>
                  </a:txBody>
                  <a:tcPr marT="6222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r>
              <a:tr h="603250">
                <a:tc>
                  <a:txBody>
                    <a:bodyPr/>
                    <a:lstStyle/>
                    <a:p>
                      <a:pPr indent="0" lvl="0" marL="55880" marR="0" rtl="0" algn="l">
                        <a:lnSpc>
                          <a:spcPct val="100000"/>
                        </a:lnSpc>
                        <a:spcBef>
                          <a:spcPts val="0"/>
                        </a:spcBef>
                        <a:spcAft>
                          <a:spcPts val="0"/>
                        </a:spcAft>
                        <a:buNone/>
                      </a:pPr>
                      <a:r>
                        <a:rPr lang="en-US" sz="1000" u="none" cap="none" strike="noStrike">
                          <a:latin typeface="Tahoma"/>
                          <a:ea typeface="Tahoma"/>
                          <a:cs typeface="Tahoma"/>
                          <a:sym typeface="Tahoma"/>
                        </a:rPr>
                        <a:t>10</a:t>
                      </a:r>
                      <a:endParaRPr sz="1000" u="none" cap="none" strike="noStrike">
                        <a:latin typeface="Tahoma"/>
                        <a:ea typeface="Tahoma"/>
                        <a:cs typeface="Tahoma"/>
                        <a:sym typeface="Tahoma"/>
                      </a:endParaRPr>
                    </a:p>
                  </a:txBody>
                  <a:tcPr marT="6222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229234" rtl="0" algn="l">
                        <a:lnSpc>
                          <a:spcPct val="116799"/>
                        </a:lnSpc>
                        <a:spcBef>
                          <a:spcPts val="0"/>
                        </a:spcBef>
                        <a:spcAft>
                          <a:spcPts val="0"/>
                        </a:spcAft>
                        <a:buNone/>
                      </a:pPr>
                      <a:r>
                        <a:rPr lang="en-US" sz="1000" u="none" cap="none" strike="noStrike">
                          <a:latin typeface="Tahoma"/>
                          <a:ea typeface="Tahoma"/>
                          <a:cs typeface="Tahoma"/>
                          <a:sym typeface="Tahoma"/>
                        </a:rPr>
                        <a:t>Melakukan kampanye kesadaran informasi tentang Mekanisme Penanganan Keluhan dengan komunitas IP yang terkena dampak langsung di Poco Leok</a:t>
                      </a:r>
                      <a:endParaRPr sz="1000" u="none" cap="none" strike="noStrike">
                        <a:latin typeface="Tahoma"/>
                        <a:ea typeface="Tahoma"/>
                        <a:cs typeface="Tahoma"/>
                        <a:sym typeface="Tahoma"/>
                      </a:endParaRPr>
                    </a:p>
                  </a:txBody>
                  <a:tcPr marT="3810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0" rtl="0" algn="l">
                        <a:lnSpc>
                          <a:spcPct val="100000"/>
                        </a:lnSpc>
                        <a:spcBef>
                          <a:spcPts val="0"/>
                        </a:spcBef>
                        <a:spcAft>
                          <a:spcPts val="0"/>
                        </a:spcAft>
                        <a:buNone/>
                      </a:pPr>
                      <a:r>
                        <a:rPr lang="en-US" sz="1000" u="none" cap="none" strike="noStrike">
                          <a:latin typeface="Tahoma"/>
                          <a:ea typeface="Tahoma"/>
                          <a:cs typeface="Tahoma"/>
                          <a:sym typeface="Tahoma"/>
                        </a:rPr>
                        <a:t>Tinggi</a:t>
                      </a:r>
                      <a:endParaRPr sz="1000" u="none" cap="none" strike="noStrike">
                        <a:latin typeface="Tahoma"/>
                        <a:ea typeface="Tahoma"/>
                        <a:cs typeface="Tahoma"/>
                        <a:sym typeface="Tahoma"/>
                      </a:endParaRPr>
                    </a:p>
                  </a:txBody>
                  <a:tcPr marT="6222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55880" marR="0" rtl="0" algn="l">
                        <a:lnSpc>
                          <a:spcPct val="100000"/>
                        </a:lnSpc>
                        <a:spcBef>
                          <a:spcPts val="0"/>
                        </a:spcBef>
                        <a:spcAft>
                          <a:spcPts val="0"/>
                        </a:spcAft>
                        <a:buNone/>
                      </a:pPr>
                      <a:r>
                        <a:rPr lang="en-US" sz="1000" u="none" cap="none" strike="noStrike">
                          <a:latin typeface="Tahoma"/>
                          <a:ea typeface="Tahoma"/>
                          <a:cs typeface="Tahoma"/>
                          <a:sym typeface="Tahoma"/>
                        </a:rPr>
                        <a:t>PLN</a:t>
                      </a:r>
                      <a:endParaRPr/>
                    </a:p>
                  </a:txBody>
                  <a:tcPr marT="6222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260984" lvl="0" marL="455294" marR="408940" rtl="0" algn="l">
                        <a:lnSpc>
                          <a:spcPct val="116799"/>
                        </a:lnSpc>
                        <a:spcBef>
                          <a:spcPts val="0"/>
                        </a:spcBef>
                        <a:spcAft>
                          <a:spcPts val="0"/>
                        </a:spcAft>
                        <a:buSzPts val="1000"/>
                        <a:buFont typeface="Tahoma"/>
                        <a:buChar char="●"/>
                      </a:pPr>
                      <a:r>
                        <a:rPr lang="en-US" sz="1000" u="none" cap="none" strike="noStrike">
                          <a:latin typeface="Tahoma"/>
                          <a:ea typeface="Tahoma"/>
                          <a:cs typeface="Tahoma"/>
                          <a:sym typeface="Tahoma"/>
                        </a:rPr>
                        <a:t>Materi komunikasi dan bukti kegiatan pengungkapan (termasuk risalah rapat atau laporan rapat, lembar kehadiran, foto)</a:t>
                      </a:r>
                      <a:endParaRPr/>
                    </a:p>
                  </a:txBody>
                  <a:tcPr marT="3810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r>
              <a:tr h="772150">
                <a:tc>
                  <a:txBody>
                    <a:bodyPr/>
                    <a:lstStyle/>
                    <a:p>
                      <a:pPr indent="0" lvl="0" marL="55880" marR="0" rtl="0" algn="l">
                        <a:lnSpc>
                          <a:spcPct val="100000"/>
                        </a:lnSpc>
                        <a:spcBef>
                          <a:spcPts val="0"/>
                        </a:spcBef>
                        <a:spcAft>
                          <a:spcPts val="0"/>
                        </a:spcAft>
                        <a:buNone/>
                      </a:pPr>
                      <a:r>
                        <a:rPr lang="en-US" sz="1000" u="none" cap="none" strike="noStrike">
                          <a:latin typeface="Tahoma"/>
                          <a:ea typeface="Tahoma"/>
                          <a:cs typeface="Tahoma"/>
                          <a:sym typeface="Tahoma"/>
                        </a:rPr>
                        <a:t>11</a:t>
                      </a:r>
                      <a:endParaRPr sz="1000" u="none" cap="none" strike="noStrike">
                        <a:latin typeface="Tahoma"/>
                        <a:ea typeface="Tahoma"/>
                        <a:cs typeface="Tahoma"/>
                        <a:sym typeface="Tahoma"/>
                      </a:endParaRPr>
                    </a:p>
                  </a:txBody>
                  <a:tcPr marT="6222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90805" rtl="0" algn="l">
                        <a:lnSpc>
                          <a:spcPct val="116799"/>
                        </a:lnSpc>
                        <a:spcBef>
                          <a:spcPts val="0"/>
                        </a:spcBef>
                        <a:spcAft>
                          <a:spcPts val="0"/>
                        </a:spcAft>
                        <a:buNone/>
                      </a:pPr>
                      <a:r>
                        <a:rPr lang="en-US" sz="1000" u="none" cap="none" strike="noStrike">
                          <a:latin typeface="Tahoma"/>
                          <a:ea typeface="Tahoma"/>
                          <a:cs typeface="Tahoma"/>
                          <a:sym typeface="Tahoma"/>
                        </a:rPr>
                        <a:t>Memformat ulang Catatan Log Pengaduan untuk memasukkan komponen yang relevan dari proses pengaduan – misalnya, tanggal pendaftaran, deskripsi dan tanggal resolusi Level 1 hingga Level 3, tanggal penyelesaian, informasi pribadi pelapor, tipologi keluhan, dll.</a:t>
                      </a:r>
                      <a:endParaRPr sz="1000" u="none" cap="none" strike="noStrike">
                        <a:latin typeface="Tahoma"/>
                        <a:ea typeface="Tahoma"/>
                        <a:cs typeface="Tahoma"/>
                        <a:sym typeface="Tahoma"/>
                      </a:endParaRPr>
                    </a:p>
                  </a:txBody>
                  <a:tcPr marT="3747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0" rtl="0" algn="l">
                        <a:lnSpc>
                          <a:spcPct val="100000"/>
                        </a:lnSpc>
                        <a:spcBef>
                          <a:spcPts val="0"/>
                        </a:spcBef>
                        <a:spcAft>
                          <a:spcPts val="0"/>
                        </a:spcAft>
                        <a:buNone/>
                      </a:pPr>
                      <a:r>
                        <a:rPr lang="en-US" sz="1000" u="none" cap="none" strike="noStrike">
                          <a:latin typeface="Tahoma"/>
                          <a:ea typeface="Tahoma"/>
                          <a:cs typeface="Tahoma"/>
                          <a:sym typeface="Tahoma"/>
                        </a:rPr>
                        <a:t>Sedang</a:t>
                      </a:r>
                      <a:endParaRPr sz="1000" u="none" cap="none" strike="noStrike">
                        <a:latin typeface="Tahoma"/>
                        <a:ea typeface="Tahoma"/>
                        <a:cs typeface="Tahoma"/>
                        <a:sym typeface="Tahoma"/>
                      </a:endParaRPr>
                    </a:p>
                  </a:txBody>
                  <a:tcPr marT="6222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C000"/>
                    </a:solidFill>
                  </a:tcPr>
                </a:tc>
                <a:tc>
                  <a:txBody>
                    <a:bodyPr/>
                    <a:lstStyle/>
                    <a:p>
                      <a:pPr indent="0" lvl="0" marL="55880" marR="0" rtl="0" algn="l">
                        <a:lnSpc>
                          <a:spcPct val="100000"/>
                        </a:lnSpc>
                        <a:spcBef>
                          <a:spcPts val="0"/>
                        </a:spcBef>
                        <a:spcAft>
                          <a:spcPts val="0"/>
                        </a:spcAft>
                        <a:buNone/>
                      </a:pPr>
                      <a:r>
                        <a:rPr lang="en-US" sz="1000" u="none" cap="none" strike="noStrike">
                          <a:latin typeface="Tahoma"/>
                          <a:ea typeface="Tahoma"/>
                          <a:cs typeface="Tahoma"/>
                          <a:sym typeface="Tahoma"/>
                        </a:rPr>
                        <a:t>PLN</a:t>
                      </a:r>
                      <a:endParaRPr sz="1000" u="none" cap="none" strike="noStrike">
                        <a:latin typeface="Tahoma"/>
                        <a:ea typeface="Tahoma"/>
                        <a:cs typeface="Tahoma"/>
                        <a:sym typeface="Tahoma"/>
                      </a:endParaRPr>
                    </a:p>
                  </a:txBody>
                  <a:tcPr marT="6222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260984" lvl="0" marL="455294" marR="291465" rtl="0" algn="l">
                        <a:lnSpc>
                          <a:spcPct val="116799"/>
                        </a:lnSpc>
                        <a:spcBef>
                          <a:spcPts val="0"/>
                        </a:spcBef>
                        <a:spcAft>
                          <a:spcPts val="0"/>
                        </a:spcAft>
                        <a:buSzPts val="1000"/>
                        <a:buFont typeface="Tahoma"/>
                        <a:buChar char="●"/>
                      </a:pPr>
                      <a:r>
                        <a:rPr lang="en-US" sz="1000" u="none" cap="none" strike="noStrike">
                          <a:latin typeface="Tahoma"/>
                          <a:ea typeface="Tahoma"/>
                          <a:cs typeface="Tahoma"/>
                          <a:sym typeface="Tahoma"/>
                        </a:rPr>
                        <a:t>Diformat ulang dan diisi secara lengkap dalam Catatan Log Pengaduan</a:t>
                      </a:r>
                      <a:endParaRPr/>
                    </a:p>
                  </a:txBody>
                  <a:tcPr marT="37475"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5"/>
          <p:cNvSpPr txBox="1"/>
          <p:nvPr>
            <p:ph type="title"/>
          </p:nvPr>
        </p:nvSpPr>
        <p:spPr>
          <a:xfrm>
            <a:off x="0" y="783208"/>
            <a:ext cx="10690860" cy="699770"/>
          </a:xfrm>
          <a:prstGeom prst="rect">
            <a:avLst/>
          </a:prstGeom>
          <a:solidFill>
            <a:srgbClr val="808255"/>
          </a:solidFill>
          <a:ln>
            <a:noFill/>
          </a:ln>
        </p:spPr>
        <p:txBody>
          <a:bodyPr anchorCtr="0" anchor="t" bIns="0" lIns="0" spcFirstLastPara="1" rIns="0" wrap="square" tIns="118100">
            <a:spAutoFit/>
          </a:bodyPr>
          <a:lstStyle/>
          <a:p>
            <a:pPr indent="0" lvl="0" marL="283210" rtl="0" algn="l">
              <a:lnSpc>
                <a:spcPct val="100000"/>
              </a:lnSpc>
              <a:spcBef>
                <a:spcPts val="0"/>
              </a:spcBef>
              <a:spcAft>
                <a:spcPts val="0"/>
              </a:spcAft>
              <a:buNone/>
            </a:pPr>
            <a:r>
              <a:rPr lang="en-US"/>
              <a:t>Tabel Mengatasi Kesenjangan</a:t>
            </a:r>
            <a:endParaRPr/>
          </a:p>
        </p:txBody>
      </p:sp>
      <p:graphicFrame>
        <p:nvGraphicFramePr>
          <p:cNvPr id="160" name="Google Shape;160;p15"/>
          <p:cNvGraphicFramePr/>
          <p:nvPr/>
        </p:nvGraphicFramePr>
        <p:xfrm>
          <a:off x="393954" y="1753234"/>
          <a:ext cx="3000000" cy="3000000"/>
        </p:xfrm>
        <a:graphic>
          <a:graphicData uri="http://schemas.openxmlformats.org/drawingml/2006/table">
            <a:tbl>
              <a:tblPr bandRow="1" firstRow="1">
                <a:noFill/>
                <a:tableStyleId>{A973D482-9DC0-4E8B-8CD3-AEBD17E556BE}</a:tableStyleId>
              </a:tblPr>
              <a:tblGrid>
                <a:gridCol w="775325"/>
                <a:gridCol w="4018275"/>
                <a:gridCol w="926475"/>
                <a:gridCol w="1981200"/>
                <a:gridCol w="2373000"/>
              </a:tblGrid>
              <a:tr h="603250">
                <a:tc>
                  <a:txBody>
                    <a:bodyPr/>
                    <a:lstStyle/>
                    <a:p>
                      <a:pPr indent="0" lvl="0" marL="635" marR="0" rtl="0" algn="ctr">
                        <a:lnSpc>
                          <a:spcPct val="100000"/>
                        </a:lnSpc>
                        <a:spcBef>
                          <a:spcPts val="0"/>
                        </a:spcBef>
                        <a:spcAft>
                          <a:spcPts val="0"/>
                        </a:spcAft>
                        <a:buNone/>
                      </a:pPr>
                      <a:r>
                        <a:rPr b="1" i="1" lang="en-US" sz="1100" u="none" cap="none" strike="noStrike">
                          <a:solidFill>
                            <a:srgbClr val="FFFFFF"/>
                          </a:solidFill>
                          <a:latin typeface="Arial"/>
                          <a:ea typeface="Arial"/>
                          <a:cs typeface="Arial"/>
                          <a:sym typeface="Arial"/>
                        </a:rPr>
                        <a:t>No.</a:t>
                      </a:r>
                      <a:endParaRPr sz="1100" u="none" cap="none" strike="noStrike">
                        <a:latin typeface="Arial"/>
                        <a:ea typeface="Arial"/>
                        <a:cs typeface="Arial"/>
                        <a:sym typeface="Arial"/>
                      </a:endParaRPr>
                    </a:p>
                  </a:txBody>
                  <a:tcPr marT="660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0" lvl="0" marL="0" marR="0" rtl="0" algn="ctr">
                        <a:lnSpc>
                          <a:spcPct val="100000"/>
                        </a:lnSpc>
                        <a:spcBef>
                          <a:spcPts val="0"/>
                        </a:spcBef>
                        <a:spcAft>
                          <a:spcPts val="0"/>
                        </a:spcAft>
                        <a:buNone/>
                      </a:pPr>
                      <a:r>
                        <a:rPr b="1" i="1" lang="en-US" sz="1100" u="none" cap="none" strike="noStrike">
                          <a:solidFill>
                            <a:srgbClr val="FFFFFF"/>
                          </a:solidFill>
                          <a:latin typeface="Arial"/>
                          <a:ea typeface="Arial"/>
                          <a:cs typeface="Arial"/>
                          <a:sym typeface="Arial"/>
                        </a:rPr>
                        <a:t>Tindakan</a:t>
                      </a:r>
                      <a:endParaRPr sz="1100" u="none" cap="none" strike="noStrike">
                        <a:latin typeface="Arial"/>
                        <a:ea typeface="Arial"/>
                        <a:cs typeface="Arial"/>
                        <a:sym typeface="Arial"/>
                      </a:endParaRPr>
                    </a:p>
                  </a:txBody>
                  <a:tcPr marT="6605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28575" lvl="0" marL="85725" marR="213995" rtl="0" algn="l">
                        <a:lnSpc>
                          <a:spcPct val="119000"/>
                        </a:lnSpc>
                        <a:spcBef>
                          <a:spcPts val="0"/>
                        </a:spcBef>
                        <a:spcAft>
                          <a:spcPts val="0"/>
                        </a:spcAft>
                        <a:buNone/>
                      </a:pPr>
                      <a:r>
                        <a:rPr b="1" i="1" lang="en-US" sz="1100" u="none" cap="none" strike="noStrike">
                          <a:solidFill>
                            <a:srgbClr val="FFFFFF"/>
                          </a:solidFill>
                          <a:latin typeface="Arial"/>
                          <a:ea typeface="Arial"/>
                          <a:cs typeface="Arial"/>
                          <a:sym typeface="Arial"/>
                        </a:rPr>
                        <a:t>Tingkat Prioritas</a:t>
                      </a:r>
                      <a:endParaRPr sz="1100" u="none" cap="none" strike="noStrike">
                        <a:latin typeface="Arial"/>
                        <a:ea typeface="Arial"/>
                        <a:cs typeface="Arial"/>
                        <a:sym typeface="Arial"/>
                      </a:endParaRPr>
                    </a:p>
                  </a:txBody>
                  <a:tcPr marT="3430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158750" lvl="0" marL="424815" marR="259715" rtl="0" algn="l">
                        <a:lnSpc>
                          <a:spcPct val="119000"/>
                        </a:lnSpc>
                        <a:spcBef>
                          <a:spcPts val="0"/>
                        </a:spcBef>
                        <a:spcAft>
                          <a:spcPts val="0"/>
                        </a:spcAft>
                        <a:buNone/>
                      </a:pPr>
                      <a:r>
                        <a:rPr b="1" i="1" lang="en-US" sz="1100" u="none" cap="none" strike="noStrike">
                          <a:solidFill>
                            <a:srgbClr val="FFFFFF"/>
                          </a:solidFill>
                          <a:latin typeface="Arial"/>
                          <a:ea typeface="Arial"/>
                          <a:cs typeface="Arial"/>
                          <a:sym typeface="Arial"/>
                        </a:rPr>
                        <a:t>Oranng/Departemen yang Bertanggung Jawab</a:t>
                      </a:r>
                      <a:endParaRPr sz="1100" u="none" cap="none" strike="noStrike">
                        <a:latin typeface="Arial"/>
                        <a:ea typeface="Arial"/>
                        <a:cs typeface="Arial"/>
                        <a:sym typeface="Arial"/>
                      </a:endParaRPr>
                    </a:p>
                  </a:txBody>
                  <a:tcPr marT="3430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c>
                  <a:txBody>
                    <a:bodyPr/>
                    <a:lstStyle/>
                    <a:p>
                      <a:pPr indent="-230504" lvl="0" marL="774065" marR="537210" rtl="0" algn="l">
                        <a:lnSpc>
                          <a:spcPct val="119000"/>
                        </a:lnSpc>
                        <a:spcBef>
                          <a:spcPts val="0"/>
                        </a:spcBef>
                        <a:spcAft>
                          <a:spcPts val="0"/>
                        </a:spcAft>
                        <a:buNone/>
                      </a:pPr>
                      <a:r>
                        <a:rPr b="1" i="1" lang="en-US" sz="1100" u="none" cap="none" strike="noStrike">
                          <a:solidFill>
                            <a:srgbClr val="FFFFFF"/>
                          </a:solidFill>
                          <a:latin typeface="Arial"/>
                          <a:ea typeface="Arial"/>
                          <a:cs typeface="Arial"/>
                          <a:sym typeface="Arial"/>
                        </a:rPr>
                        <a:t>Indikator Penyelesaian (Dokumentasi)</a:t>
                      </a:r>
                      <a:endParaRPr sz="1100" u="none" cap="none" strike="noStrike">
                        <a:latin typeface="Arial"/>
                        <a:ea typeface="Arial"/>
                        <a:cs typeface="Arial"/>
                        <a:sym typeface="Arial"/>
                      </a:endParaRPr>
                    </a:p>
                  </a:txBody>
                  <a:tcPr marT="3430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66633"/>
                    </a:solidFill>
                  </a:tcPr>
                </a:tc>
              </a:tr>
              <a:tr h="322575">
                <a:tc gridSpan="5">
                  <a:txBody>
                    <a:bodyPr/>
                    <a:lstStyle/>
                    <a:p>
                      <a:pPr indent="0" lvl="0" marL="55880" marR="0" rtl="0" algn="l">
                        <a:lnSpc>
                          <a:spcPct val="100000"/>
                        </a:lnSpc>
                        <a:spcBef>
                          <a:spcPts val="0"/>
                        </a:spcBef>
                        <a:spcAft>
                          <a:spcPts val="0"/>
                        </a:spcAft>
                        <a:buNone/>
                      </a:pPr>
                      <a:r>
                        <a:rPr b="1" lang="en-US" sz="1100" u="none" cap="none" strike="noStrike">
                          <a:latin typeface="Arial"/>
                          <a:ea typeface="Arial"/>
                          <a:cs typeface="Arial"/>
                          <a:sym typeface="Arial"/>
                        </a:rPr>
                        <a:t>Keterlibatan Pemangku Kepentingan dan Komunikasi</a:t>
                      </a:r>
                      <a:endParaRPr sz="1100" u="none" cap="none" strike="noStrike">
                        <a:latin typeface="Arial"/>
                        <a:ea typeface="Arial"/>
                        <a:cs typeface="Arial"/>
                        <a:sym typeface="Arial"/>
                      </a:endParaRPr>
                    </a:p>
                  </a:txBody>
                  <a:tcPr marT="6540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4C485"/>
                    </a:solidFill>
                  </a:tcPr>
                </a:tc>
                <a:tc hMerge="1"/>
                <a:tc hMerge="1"/>
                <a:tc hMerge="1"/>
                <a:tc hMerge="1"/>
              </a:tr>
              <a:tr h="4093200">
                <a:tc>
                  <a:txBody>
                    <a:bodyPr/>
                    <a:lstStyle/>
                    <a:p>
                      <a:pPr indent="0" lvl="0" marL="55880" marR="0" rtl="0" algn="l">
                        <a:lnSpc>
                          <a:spcPct val="100000"/>
                        </a:lnSpc>
                        <a:spcBef>
                          <a:spcPts val="0"/>
                        </a:spcBef>
                        <a:spcAft>
                          <a:spcPts val="0"/>
                        </a:spcAft>
                        <a:buNone/>
                      </a:pPr>
                      <a:r>
                        <a:rPr lang="en-US" sz="1100" u="none" cap="none" strike="noStrike">
                          <a:latin typeface="Tahoma"/>
                          <a:ea typeface="Tahoma"/>
                          <a:cs typeface="Tahoma"/>
                          <a:sym typeface="Tahoma"/>
                        </a:rPr>
                        <a:t>12</a:t>
                      </a:r>
                      <a:endParaRPr sz="1100" u="none" cap="none" strike="noStrike">
                        <a:latin typeface="Tahoma"/>
                        <a:ea typeface="Tahoma"/>
                        <a:cs typeface="Tahoma"/>
                        <a:sym typeface="Tahoma"/>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0" rtl="0" algn="l">
                        <a:lnSpc>
                          <a:spcPct val="100000"/>
                        </a:lnSpc>
                        <a:spcBef>
                          <a:spcPts val="0"/>
                        </a:spcBef>
                        <a:spcAft>
                          <a:spcPts val="0"/>
                        </a:spcAft>
                        <a:buNone/>
                      </a:pPr>
                      <a:r>
                        <a:rPr lang="en-US" sz="1100" u="none" cap="none" strike="noStrike">
                          <a:latin typeface="Tahoma"/>
                          <a:ea typeface="Tahoma"/>
                          <a:cs typeface="Tahoma"/>
                          <a:sym typeface="Tahoma"/>
                        </a:rPr>
                        <a:t>Menyusun Rencana Komunikasi</a:t>
                      </a:r>
                      <a:endParaRPr/>
                    </a:p>
                    <a:p>
                      <a:pPr indent="-273049" lvl="0" marL="455294" marR="173355" rtl="0" algn="l">
                        <a:lnSpc>
                          <a:spcPct val="142727"/>
                        </a:lnSpc>
                        <a:spcBef>
                          <a:spcPts val="95"/>
                        </a:spcBef>
                        <a:spcAft>
                          <a:spcPts val="0"/>
                        </a:spcAft>
                        <a:buSzPts val="1100"/>
                        <a:buFont typeface="Tahoma"/>
                        <a:buChar char="●"/>
                      </a:pPr>
                      <a:r>
                        <a:rPr lang="en-US" sz="1100" u="none" cap="none" strike="noStrike">
                          <a:latin typeface="Tahoma"/>
                          <a:ea typeface="Tahoma"/>
                          <a:cs typeface="Tahoma"/>
                          <a:sym typeface="Tahoma"/>
                        </a:rPr>
                        <a:t>Mendesain materi komunikasi dalam berbagai format yang menjelaskan (i) proyek; (ii) dampak potensialnya; (iii) rencana mitigasi; dan (iv) proses FPIC yang mudah dipahami oleh publik.</a:t>
                      </a:r>
                      <a:endParaRPr/>
                    </a:p>
                    <a:p>
                      <a:pPr indent="-273049" lvl="0" marL="455294" marR="48260" rtl="0" algn="l">
                        <a:lnSpc>
                          <a:spcPct val="142727"/>
                        </a:lnSpc>
                        <a:spcBef>
                          <a:spcPts val="20"/>
                        </a:spcBef>
                        <a:spcAft>
                          <a:spcPts val="0"/>
                        </a:spcAft>
                        <a:buSzPts val="1100"/>
                        <a:buFont typeface="Tahoma"/>
                        <a:buChar char="●"/>
                      </a:pPr>
                      <a:r>
                        <a:rPr lang="en-US" sz="1100" u="none" cap="none" strike="noStrike">
                          <a:latin typeface="Tahoma"/>
                          <a:ea typeface="Tahoma"/>
                          <a:cs typeface="Tahoma"/>
                          <a:sym typeface="Tahoma"/>
                        </a:rPr>
                        <a:t>Menyiapkan pesan-pesan penting tentang proyek dan mengungkapkan proses FPIC melalui berbagai platform ke seluruh anggota komunitas terdampak.</a:t>
                      </a:r>
                      <a:endParaRPr/>
                    </a:p>
                    <a:p>
                      <a:pPr indent="-273049" lvl="0" marL="455294" marR="55880" rtl="0" algn="l">
                        <a:lnSpc>
                          <a:spcPct val="142727"/>
                        </a:lnSpc>
                        <a:spcBef>
                          <a:spcPts val="5"/>
                        </a:spcBef>
                        <a:spcAft>
                          <a:spcPts val="0"/>
                        </a:spcAft>
                        <a:buSzPts val="1100"/>
                        <a:buFont typeface="Tahoma"/>
                        <a:buChar char="●"/>
                      </a:pPr>
                      <a:r>
                        <a:rPr lang="en-US" sz="1100" u="none" cap="none" strike="noStrike">
                          <a:latin typeface="Tahoma"/>
                          <a:ea typeface="Tahoma"/>
                          <a:cs typeface="Tahoma"/>
                          <a:sym typeface="Tahoma"/>
                        </a:rPr>
                        <a:t>Secara teratur mengomunikasikan kemajuan proyek melalui media lokal dan keterlibatan secara rutin, dan mempertahankan agar akses terbuka bagi komunitas di berbagai tingkat dan wilayah.</a:t>
                      </a:r>
                      <a:endParaRPr/>
                    </a:p>
                    <a:p>
                      <a:pPr indent="-273049" lvl="0" marL="455294" marR="120014" rtl="0" algn="l">
                        <a:lnSpc>
                          <a:spcPct val="138095"/>
                        </a:lnSpc>
                        <a:spcBef>
                          <a:spcPts val="5"/>
                        </a:spcBef>
                        <a:spcAft>
                          <a:spcPts val="0"/>
                        </a:spcAft>
                        <a:buSzPts val="1100"/>
                        <a:buFont typeface="Tahoma"/>
                        <a:buChar char="●"/>
                      </a:pPr>
                      <a:r>
                        <a:rPr lang="en-US" sz="1050" u="none" cap="none" strike="noStrike">
                          <a:latin typeface="Tahoma"/>
                          <a:ea typeface="Tahoma"/>
                          <a:cs typeface="Tahoma"/>
                          <a:sym typeface="Tahoma"/>
                        </a:rPr>
                        <a:t>Menggunakan metode kreatif, seperti seni, teater, atau menyampaikan cerita, untuk mengekspresikan narasi bersama tentang kebersamaan berdasarkan nilai-nilai Masyarakat Adat yang dapat melibatkan orang secara emosional dan visual, membuat narasi lebih berdampak. Kemudian, mengakui dan promosikan pencapaian atau keberhasilan dari upaya kolaboratif. Ini memperkuat nilai bekerja sama dan</a:t>
                      </a:r>
                      <a:endParaRPr/>
                    </a:p>
                    <a:p>
                      <a:pPr indent="0" lvl="0" marL="455294" marR="0" rtl="0" algn="l">
                        <a:lnSpc>
                          <a:spcPct val="100000"/>
                        </a:lnSpc>
                        <a:spcBef>
                          <a:spcPts val="170"/>
                        </a:spcBef>
                        <a:spcAft>
                          <a:spcPts val="0"/>
                        </a:spcAft>
                        <a:buNone/>
                      </a:pPr>
                      <a:r>
                        <a:rPr lang="en-US" sz="1050" u="none" cap="none" strike="noStrike">
                          <a:latin typeface="Tahoma"/>
                          <a:ea typeface="Tahoma"/>
                          <a:cs typeface="Tahoma"/>
                          <a:sym typeface="Tahoma"/>
                        </a:rPr>
                        <a:t>memperkuat narasi bersama</a:t>
                      </a:r>
                      <a:r>
                        <a:rPr lang="en-US" sz="1100" u="none" cap="none" strike="noStrike">
                          <a:latin typeface="Tahoma"/>
                          <a:ea typeface="Tahoma"/>
                          <a:cs typeface="Tahoma"/>
                          <a:sym typeface="Tahoma"/>
                        </a:rPr>
                        <a:t>.</a:t>
                      </a:r>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0" lvl="0" marL="55880" marR="0" rtl="0" algn="l">
                        <a:lnSpc>
                          <a:spcPct val="100000"/>
                        </a:lnSpc>
                        <a:spcBef>
                          <a:spcPts val="0"/>
                        </a:spcBef>
                        <a:spcAft>
                          <a:spcPts val="0"/>
                        </a:spcAft>
                        <a:buNone/>
                      </a:pPr>
                      <a:r>
                        <a:rPr lang="en-US" sz="1100" u="none" cap="none" strike="noStrike">
                          <a:latin typeface="Tahoma"/>
                          <a:ea typeface="Tahoma"/>
                          <a:cs typeface="Tahoma"/>
                          <a:sym typeface="Tahoma"/>
                        </a:rPr>
                        <a:t>Sedang</a:t>
                      </a:r>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C000"/>
                    </a:solidFill>
                  </a:tcPr>
                </a:tc>
                <a:tc>
                  <a:txBody>
                    <a:bodyPr/>
                    <a:lstStyle/>
                    <a:p>
                      <a:pPr indent="0" lvl="0" marL="55880" marR="0" rtl="0" algn="l">
                        <a:lnSpc>
                          <a:spcPct val="100000"/>
                        </a:lnSpc>
                        <a:spcBef>
                          <a:spcPts val="0"/>
                        </a:spcBef>
                        <a:spcAft>
                          <a:spcPts val="0"/>
                        </a:spcAft>
                        <a:buNone/>
                      </a:pPr>
                      <a:r>
                        <a:rPr lang="en-US" sz="1100" u="none" cap="none" strike="noStrike">
                          <a:latin typeface="Tahoma"/>
                          <a:ea typeface="Tahoma"/>
                          <a:cs typeface="Tahoma"/>
                          <a:sym typeface="Tahoma"/>
                        </a:rPr>
                        <a:t>PLN</a:t>
                      </a:r>
                      <a:endParaRPr/>
                    </a:p>
                  </a:txBody>
                  <a:tcPr marT="660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c>
                  <a:txBody>
                    <a:bodyPr/>
                    <a:lstStyle/>
                    <a:p>
                      <a:pPr indent="-273049" lvl="0" marL="455294" marR="109220" rtl="0" algn="l">
                        <a:lnSpc>
                          <a:spcPct val="119300"/>
                        </a:lnSpc>
                        <a:spcBef>
                          <a:spcPts val="0"/>
                        </a:spcBef>
                        <a:spcAft>
                          <a:spcPts val="0"/>
                        </a:spcAft>
                        <a:buSzPts val="1100"/>
                        <a:buFont typeface="Tahoma"/>
                        <a:buChar char="●"/>
                      </a:pPr>
                      <a:r>
                        <a:rPr lang="en-US" sz="1100" u="none" cap="none" strike="noStrike">
                          <a:latin typeface="Tahoma"/>
                          <a:ea typeface="Tahoma"/>
                          <a:cs typeface="Tahoma"/>
                          <a:sym typeface="Tahoma"/>
                        </a:rPr>
                        <a:t>Rencana Keterlibatan dan Komunikasi Pemangku Kepentingan yang Diperbarui (termasuk pendekatan terhadap GFN, pesan utama, dan Pertanyaan yang Sering Diajukan)</a:t>
                      </a:r>
                      <a:endParaRPr/>
                    </a:p>
                    <a:p>
                      <a:pPr indent="-273049" lvl="0" marL="455294" marR="212725" rtl="0" algn="l">
                        <a:lnSpc>
                          <a:spcPct val="119100"/>
                        </a:lnSpc>
                        <a:spcBef>
                          <a:spcPts val="0"/>
                        </a:spcBef>
                        <a:spcAft>
                          <a:spcPts val="0"/>
                        </a:spcAft>
                        <a:buSzPts val="1100"/>
                        <a:buFont typeface="Tahoma"/>
                        <a:buChar char="●"/>
                      </a:pPr>
                      <a:r>
                        <a:rPr lang="en-US" sz="1100" u="none" cap="none" strike="noStrike">
                          <a:latin typeface="Tahoma"/>
                          <a:ea typeface="Tahoma"/>
                          <a:cs typeface="Tahoma"/>
                          <a:sym typeface="Tahoma"/>
                        </a:rPr>
                        <a:t>Materi informasi dan komunikasi untuk didistribusikan kepada pemangku kepentingan.</a:t>
                      </a:r>
                      <a:endParaRPr/>
                    </a:p>
                    <a:p>
                      <a:pPr indent="-273049" lvl="0" marL="455294" marR="154940" rtl="0" algn="just">
                        <a:lnSpc>
                          <a:spcPct val="142727"/>
                        </a:lnSpc>
                        <a:spcBef>
                          <a:spcPts val="95"/>
                        </a:spcBef>
                        <a:spcAft>
                          <a:spcPts val="0"/>
                        </a:spcAft>
                        <a:buSzPts val="1100"/>
                        <a:buFont typeface="Tahoma"/>
                        <a:buChar char="●"/>
                      </a:pPr>
                      <a:r>
                        <a:rPr lang="en-US" sz="1100" u="none" cap="none" strike="noStrike">
                          <a:latin typeface="Tahoma"/>
                          <a:ea typeface="Tahoma"/>
                          <a:cs typeface="Tahoma"/>
                          <a:sym typeface="Tahoma"/>
                        </a:rPr>
                        <a:t>	GFN KFW adalah program yang mendukung proyek-proyek yang berkontribusi pada netralitas iklim</a:t>
                      </a:r>
                      <a:endParaRPr/>
                    </a:p>
                  </a:txBody>
                  <a:tcPr marT="3365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no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64" name="Shape 164"/>
        <p:cNvGrpSpPr/>
        <p:nvPr/>
      </p:nvGrpSpPr>
      <p:grpSpPr>
        <a:xfrm>
          <a:off x="0" y="0"/>
          <a:ext cx="0" cy="0"/>
          <a:chOff x="0" y="0"/>
          <a:chExt cx="0" cy="0"/>
        </a:xfrm>
      </p:grpSpPr>
      <p:pic>
        <p:nvPicPr>
          <p:cNvPr id="165" name="Google Shape;165;p16"/>
          <p:cNvPicPr preferRelativeResize="0"/>
          <p:nvPr/>
        </p:nvPicPr>
        <p:blipFill rotWithShape="1">
          <a:blip r:embed="rId3">
            <a:alphaModFix/>
          </a:blip>
          <a:srcRect b="0" l="0" r="0" t="0"/>
          <a:stretch/>
        </p:blipFill>
        <p:spPr>
          <a:xfrm>
            <a:off x="0" y="784592"/>
            <a:ext cx="10690860" cy="6004572"/>
          </a:xfrm>
          <a:prstGeom prst="rect">
            <a:avLst/>
          </a:prstGeom>
          <a:noFill/>
          <a:ln>
            <a:noFill/>
          </a:ln>
        </p:spPr>
      </p:pic>
      <p:sp>
        <p:nvSpPr>
          <p:cNvPr id="166" name="Google Shape;166;p16"/>
          <p:cNvSpPr txBox="1"/>
          <p:nvPr>
            <p:ph type="ctrTitle"/>
          </p:nvPr>
        </p:nvSpPr>
        <p:spPr>
          <a:xfrm>
            <a:off x="1157732" y="1265808"/>
            <a:ext cx="2276475" cy="506730"/>
          </a:xfrm>
          <a:prstGeom prst="rect">
            <a:avLst/>
          </a:prstGeom>
          <a:noFill/>
          <a:ln>
            <a:noFill/>
          </a:ln>
        </p:spPr>
        <p:txBody>
          <a:bodyPr anchorCtr="0" anchor="t" bIns="0" lIns="0" spcFirstLastPara="1" rIns="0" wrap="square" tIns="13325">
            <a:spAutoFit/>
          </a:bodyPr>
          <a:lstStyle/>
          <a:p>
            <a:pPr indent="0" lvl="0" marL="12700" rtl="0" algn="l">
              <a:lnSpc>
                <a:spcPct val="100000"/>
              </a:lnSpc>
              <a:spcBef>
                <a:spcPts val="0"/>
              </a:spcBef>
              <a:spcAft>
                <a:spcPts val="0"/>
              </a:spcAft>
              <a:buNone/>
            </a:pPr>
            <a:r>
              <a:rPr lang="en-US" sz="3150"/>
              <a:t>Terima kasih!</a:t>
            </a:r>
            <a:endParaRPr sz="3150"/>
          </a:p>
        </p:txBody>
      </p:sp>
      <p:sp>
        <p:nvSpPr>
          <p:cNvPr id="167" name="Google Shape;167;p16"/>
          <p:cNvSpPr txBox="1"/>
          <p:nvPr/>
        </p:nvSpPr>
        <p:spPr>
          <a:xfrm>
            <a:off x="1003300" y="1876425"/>
            <a:ext cx="3071876" cy="608628"/>
          </a:xfrm>
          <a:prstGeom prst="rect">
            <a:avLst/>
          </a:prstGeom>
          <a:noFill/>
          <a:ln>
            <a:noFill/>
          </a:ln>
        </p:spPr>
        <p:txBody>
          <a:bodyPr anchorCtr="0" anchor="t" bIns="0" lIns="0" spcFirstLastPara="1" rIns="0" wrap="square" tIns="12050">
            <a:spAutoFit/>
          </a:bodyPr>
          <a:lstStyle/>
          <a:p>
            <a:pPr indent="-48895" lvl="0" marL="60960" marR="5080" rtl="0" algn="l">
              <a:lnSpc>
                <a:spcPct val="101600"/>
              </a:lnSpc>
              <a:spcBef>
                <a:spcPts val="0"/>
              </a:spcBef>
              <a:spcAft>
                <a:spcPts val="0"/>
              </a:spcAft>
              <a:buNone/>
            </a:pPr>
            <a:r>
              <a:rPr lang="en-US" sz="1900">
                <a:solidFill>
                  <a:srgbClr val="FFFFFF"/>
                </a:solidFill>
                <a:latin typeface="Tahoma"/>
                <a:ea typeface="Tahoma"/>
                <a:cs typeface="Tahoma"/>
                <a:sym typeface="Tahoma"/>
              </a:rPr>
              <a:t>Silakan kunjungi kami di https://consultmfc.com/</a:t>
            </a:r>
            <a:endParaRPr sz="1900">
              <a:latin typeface="Tahoma"/>
              <a:ea typeface="Tahoma"/>
              <a:cs typeface="Tahoma"/>
              <a:sym typeface="Tahoma"/>
            </a:endParaRPr>
          </a:p>
        </p:txBody>
      </p:sp>
      <p:grpSp>
        <p:nvGrpSpPr>
          <p:cNvPr id="168" name="Google Shape;168;p16"/>
          <p:cNvGrpSpPr/>
          <p:nvPr/>
        </p:nvGrpSpPr>
        <p:grpSpPr>
          <a:xfrm>
            <a:off x="0" y="6411340"/>
            <a:ext cx="10690859" cy="377825"/>
            <a:chOff x="0" y="6411340"/>
            <a:chExt cx="10690859" cy="377825"/>
          </a:xfrm>
        </p:grpSpPr>
        <p:sp>
          <p:nvSpPr>
            <p:cNvPr id="169" name="Google Shape;169;p16"/>
            <p:cNvSpPr/>
            <p:nvPr/>
          </p:nvSpPr>
          <p:spPr>
            <a:xfrm>
              <a:off x="0" y="6411340"/>
              <a:ext cx="5260975" cy="377825"/>
            </a:xfrm>
            <a:custGeom>
              <a:rect b="b" l="l" r="r" t="t"/>
              <a:pathLst>
                <a:path extrusionOk="0" h="377825" w="5260975">
                  <a:moveTo>
                    <a:pt x="5260721" y="0"/>
                  </a:moveTo>
                  <a:lnTo>
                    <a:pt x="0" y="0"/>
                  </a:lnTo>
                  <a:lnTo>
                    <a:pt x="0" y="377824"/>
                  </a:lnTo>
                  <a:lnTo>
                    <a:pt x="5260721" y="377824"/>
                  </a:lnTo>
                  <a:lnTo>
                    <a:pt x="5260721" y="0"/>
                  </a:lnTo>
                  <a:close/>
                </a:path>
              </a:pathLst>
            </a:custGeom>
            <a:solidFill>
              <a:srgbClr val="808255"/>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70" name="Google Shape;170;p16"/>
            <p:cNvSpPr/>
            <p:nvPr/>
          </p:nvSpPr>
          <p:spPr>
            <a:xfrm>
              <a:off x="5260721" y="6411340"/>
              <a:ext cx="3266440" cy="377825"/>
            </a:xfrm>
            <a:custGeom>
              <a:rect b="b" l="l" r="r" t="t"/>
              <a:pathLst>
                <a:path extrusionOk="0" h="377825" w="3266440">
                  <a:moveTo>
                    <a:pt x="3265932" y="0"/>
                  </a:moveTo>
                  <a:lnTo>
                    <a:pt x="0" y="0"/>
                  </a:lnTo>
                  <a:lnTo>
                    <a:pt x="0" y="377824"/>
                  </a:lnTo>
                  <a:lnTo>
                    <a:pt x="3265932" y="377824"/>
                  </a:lnTo>
                  <a:lnTo>
                    <a:pt x="3265932" y="0"/>
                  </a:lnTo>
                  <a:close/>
                </a:path>
              </a:pathLst>
            </a:custGeom>
            <a:solidFill>
              <a:srgbClr val="4B6AA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71" name="Google Shape;171;p16"/>
            <p:cNvSpPr/>
            <p:nvPr/>
          </p:nvSpPr>
          <p:spPr>
            <a:xfrm>
              <a:off x="8526653" y="6411340"/>
              <a:ext cx="830580" cy="377825"/>
            </a:xfrm>
            <a:custGeom>
              <a:rect b="b" l="l" r="r" t="t"/>
              <a:pathLst>
                <a:path extrusionOk="0" h="377825" w="830579">
                  <a:moveTo>
                    <a:pt x="830579" y="0"/>
                  </a:moveTo>
                  <a:lnTo>
                    <a:pt x="0" y="0"/>
                  </a:lnTo>
                  <a:lnTo>
                    <a:pt x="0" y="377824"/>
                  </a:lnTo>
                  <a:lnTo>
                    <a:pt x="830579" y="377824"/>
                  </a:lnTo>
                  <a:lnTo>
                    <a:pt x="830579" y="0"/>
                  </a:lnTo>
                  <a:close/>
                </a:path>
              </a:pathLst>
            </a:custGeom>
            <a:solidFill>
              <a:srgbClr val="EF5336"/>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72" name="Google Shape;172;p16"/>
            <p:cNvSpPr/>
            <p:nvPr/>
          </p:nvSpPr>
          <p:spPr>
            <a:xfrm>
              <a:off x="9357359" y="6411340"/>
              <a:ext cx="1333500" cy="377825"/>
            </a:xfrm>
            <a:custGeom>
              <a:rect b="b" l="l" r="r" t="t"/>
              <a:pathLst>
                <a:path extrusionOk="0" h="377825" w="1333500">
                  <a:moveTo>
                    <a:pt x="1333500" y="0"/>
                  </a:moveTo>
                  <a:lnTo>
                    <a:pt x="0" y="0"/>
                  </a:lnTo>
                  <a:lnTo>
                    <a:pt x="0" y="377824"/>
                  </a:lnTo>
                  <a:lnTo>
                    <a:pt x="1333500" y="377824"/>
                  </a:lnTo>
                  <a:lnTo>
                    <a:pt x="1333500" y="0"/>
                  </a:lnTo>
                  <a:close/>
                </a:path>
              </a:pathLst>
            </a:custGeom>
            <a:solidFill>
              <a:srgbClr val="F5933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pic>
        <p:nvPicPr>
          <p:cNvPr id="173" name="Google Shape;173;p16"/>
          <p:cNvPicPr preferRelativeResize="0"/>
          <p:nvPr/>
        </p:nvPicPr>
        <p:blipFill rotWithShape="1">
          <a:blip r:embed="rId4">
            <a:alphaModFix/>
          </a:blip>
          <a:srcRect b="0" l="0" r="0" t="0"/>
          <a:stretch/>
        </p:blipFill>
        <p:spPr>
          <a:xfrm>
            <a:off x="7781518" y="5060975"/>
            <a:ext cx="2750832" cy="117652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2024-11-23T12:53:56Z</dcterms:created>
  <dc:creator>SU17</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2024-11-19T00:00:00Z</vt:filetime>
  </property>
  <property fmtid="{D5CDD505-2E9C-101B-9397-08002B2CF9AE}" pid="3" name="Creator">
    <vt:lpwstr>Power PDF Create</vt:lpwstr>
  </property>
  <property fmtid="{D5CDD505-2E9C-101B-9397-08002B2CF9AE}" pid="4" name="LastSaved">
    <vt:filetime>2024-11-23T00:00:00Z</vt:filetime>
  </property>
  <property fmtid="{D5CDD505-2E9C-101B-9397-08002B2CF9AE}" pid="5" name="Producer">
    <vt:lpwstr>Power PDF Create</vt:lpwstr>
  </property>
</Properties>
</file>